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6" r:id="rId2"/>
    <p:sldId id="269" r:id="rId3"/>
    <p:sldId id="271" r:id="rId4"/>
    <p:sldId id="280" r:id="rId5"/>
    <p:sldId id="290" r:id="rId6"/>
    <p:sldId id="279" r:id="rId7"/>
    <p:sldId id="283" r:id="rId8"/>
    <p:sldId id="282" r:id="rId9"/>
    <p:sldId id="257" r:id="rId10"/>
    <p:sldId id="285" r:id="rId11"/>
    <p:sldId id="284" r:id="rId12"/>
    <p:sldId id="258" r:id="rId13"/>
    <p:sldId id="289" r:id="rId14"/>
    <p:sldId id="260" r:id="rId15"/>
    <p:sldId id="261" r:id="rId16"/>
    <p:sldId id="259" r:id="rId17"/>
    <p:sldId id="262" r:id="rId18"/>
    <p:sldId id="288" r:id="rId19"/>
    <p:sldId id="264" r:id="rId20"/>
    <p:sldId id="265" r:id="rId21"/>
    <p:sldId id="267" r:id="rId22"/>
    <p:sldId id="275" r:id="rId23"/>
    <p:sldId id="272" r:id="rId24"/>
    <p:sldId id="299" r:id="rId25"/>
    <p:sldId id="307" r:id="rId26"/>
    <p:sldId id="270" r:id="rId27"/>
    <p:sldId id="274" r:id="rId28"/>
    <p:sldId id="277" r:id="rId29"/>
    <p:sldId id="295" r:id="rId30"/>
    <p:sldId id="291" r:id="rId31"/>
    <p:sldId id="292" r:id="rId32"/>
    <p:sldId id="297" r:id="rId33"/>
    <p:sldId id="298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93" r:id="rId42"/>
    <p:sldId id="296" r:id="rId43"/>
    <p:sldId id="29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3"/>
    <p:restoredTop sz="94718"/>
  </p:normalViewPr>
  <p:slideViewPr>
    <p:cSldViewPr snapToGrid="0" snapToObjects="1">
      <p:cViewPr varScale="1">
        <p:scale>
          <a:sx n="63" d="100"/>
          <a:sy n="63" d="100"/>
        </p:scale>
        <p:origin x="19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61A7D-8077-2849-B562-D98E704456E4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8113-F490-B441-AE53-E1488C8A2CD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74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810BD-4905-EEF7-9E17-627DCB696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87489-8518-2F32-2EC9-677678472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C3193-943B-AA8D-A221-D988B1B2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99170-F87F-9B6D-C3F6-F5F45B87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E6F7A-5686-8F76-6945-7FE644A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288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662D3-2EE3-BC93-79AD-7224F491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3A8FD5-4089-707D-3680-668B29002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25B7F-8920-3834-7D9C-13AE6799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B4515-E115-096B-73C6-19E9A37E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CA0A3-3CC4-24B4-0C68-27295FFF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208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5C761-D072-A4B4-77DB-A275C26B6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42919D-BFC5-87CC-94FA-D5AC3CAA8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85B0B-B88C-D5FC-AB23-6C069EDE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5A797-017A-90EA-BADF-3BD43013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CA52E-6103-DF56-2FEA-BAC71C1B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38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AE979-B96B-63DD-B886-74D4DF5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8C219-8E08-374D-549E-7DE4FEC50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E179B-8F60-5125-AD7B-976D0B9C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A21B6-4216-1299-A310-224FEE57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F951C-60D4-F972-0BA9-957B8B36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77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EAA78-2B15-3D1A-D5CA-74CBE4EB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CA1130-E949-5B73-EEE0-12C6FCB1C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061DA-0436-A11F-FBEF-0D39ACB7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A297C-1251-C2AE-CCA9-C26BE20F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4F9EE-BAD0-D67F-0C3D-55AC2419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23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A8760-5D4F-A705-1BD5-78F903B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E185C-B3D0-88D4-2887-05CE8C30A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E36F6-E951-E1F5-233C-BB4B960C1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CD3838-5255-BCDA-6B78-A800EE0B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678D4-0899-CB53-ABB1-203F684E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D2201-0A97-F3D2-E667-F36A8D80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283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61728-53F5-28A3-4CFF-946992BA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F0E3AF-3E0B-B782-ABDE-63D7ACAFA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3AFE5-FC50-917A-DC90-A9A8F2F63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FDFD5E-06CD-825A-6BA8-99751C2CC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E5E2C5-116A-47D5-7189-74D95AAB4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3C5169-CD72-1A8E-EF12-C9B249FE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B03116-43EE-0ED6-AC7C-07BA0EEA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DD7721-000E-4AAD-01EF-37738FAA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249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6BC03-27ED-931F-AA26-5C31AE3E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D324C0-C9A0-0F6C-1681-12B485EF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0BDC28-DC73-4D11-1FA9-6A0767DA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395BB8-88F3-EBEC-86B8-0E669D3D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08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5C1093-0924-1F0D-3E87-A5A0E2AC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7E8D9A-AB88-4257-7DD8-8E70485C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ACA6A6-7688-9983-D6DF-67BA03B9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398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31686-DE6B-4E6A-5DB6-2B114DDD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B7B66-CC0E-6DA6-708B-9D13073B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24344-DC5D-B769-4A50-BF0DF0921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B6ED64-275B-AC14-9E0A-D8DAE250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731B24-47D4-1DA8-A522-7A34C51B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2E66E-D56A-D008-488C-DA319879D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322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CAB49-9EDD-4E34-2525-D3CEBBA6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B1F42-EEC2-A9C2-5423-F7C0A48E4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70D230-37A5-2CE3-0952-B2FA5B9E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FC249-4864-263F-E777-892CF973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ED41B-8B3F-FF3B-6253-DA0248BE5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A68BD-2802-36DC-B3D7-8E309A1B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395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0283D9-FBDB-5DB8-C2FD-4D7478E0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745EC-6419-CA23-6D3B-C4DE3311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5A388-648C-6B30-2DF7-1570D59C3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FB91-9841-A44D-8211-533E191A6F94}" type="datetimeFigureOut">
              <a:rPr kumimoji="1" lang="ko-KR" altLang="en-US" smtClean="0"/>
              <a:t>2022. 5. 29.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9EC57-65D8-0861-AA7B-0BD70DE9C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32588-50C5-992C-81DE-0D67B78FA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D8FB2-43FF-6245-B0B8-274A18FC73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428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65A88-F415-4421-4850-93EBA2AEB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7473"/>
            <a:ext cx="9144000" cy="2387600"/>
          </a:xfrm>
        </p:spPr>
        <p:txBody>
          <a:bodyPr/>
          <a:lstStyle/>
          <a:p>
            <a:r>
              <a:rPr kumimoji="1" lang="ko-KR" altLang="en-US" b="1" dirty="0"/>
              <a:t>인공지능 팀 프로젝트</a:t>
            </a:r>
            <a:br>
              <a:rPr kumimoji="1" lang="en-US" altLang="ko-KR" b="1" dirty="0"/>
            </a:br>
            <a:r>
              <a:rPr kumimoji="1" lang="ko-KR" altLang="en-US" b="1" dirty="0"/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2A4140-1823-07B5-1D0B-4697ED09F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6411"/>
            <a:ext cx="9144000" cy="1993600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2</a:t>
            </a:r>
            <a:r>
              <a:rPr kumimoji="1" lang="ko-KR" altLang="en-US" sz="2000" dirty="0"/>
              <a:t>분반 </a:t>
            </a:r>
            <a:r>
              <a:rPr kumimoji="1" lang="en-US" altLang="ko-KR" sz="2000" dirty="0"/>
              <a:t>6</a:t>
            </a:r>
            <a:r>
              <a:rPr kumimoji="1" lang="ko-KR" altLang="en-US" sz="2000" dirty="0"/>
              <a:t>조</a:t>
            </a:r>
            <a:endParaRPr kumimoji="1" lang="en-US" altLang="ko-KR" sz="2000" dirty="0"/>
          </a:p>
          <a:p>
            <a:r>
              <a:rPr kumimoji="1" lang="en-US" altLang="ko-KR" sz="2000" dirty="0"/>
              <a:t>B611226</a:t>
            </a:r>
            <a:r>
              <a:rPr kumimoji="1" lang="ko-KR" altLang="en-US" sz="2000" dirty="0"/>
              <a:t> 노지석</a:t>
            </a:r>
            <a:endParaRPr kumimoji="1" lang="en-US" altLang="ko-KR" sz="2000" dirty="0"/>
          </a:p>
          <a:p>
            <a:r>
              <a:rPr kumimoji="1" lang="en-US" altLang="ko-KR" sz="2000" dirty="0"/>
              <a:t>B711029</a:t>
            </a:r>
            <a:r>
              <a:rPr kumimoji="1" lang="ko-KR" altLang="en-US" sz="2000" dirty="0"/>
              <a:t> 김영빈</a:t>
            </a:r>
            <a:endParaRPr kumimoji="1" lang="en-US" altLang="ko-KR" sz="2000" dirty="0"/>
          </a:p>
          <a:p>
            <a:r>
              <a:rPr kumimoji="1" lang="en-US" altLang="ko-KR" sz="2000" dirty="0"/>
              <a:t>B711095</a:t>
            </a:r>
            <a:r>
              <a:rPr kumimoji="1" lang="ko-KR" altLang="en-US" sz="2000" dirty="0"/>
              <a:t> 손정범</a:t>
            </a:r>
            <a:endParaRPr kumimoji="1" lang="en-US" altLang="ko-KR" sz="2000" dirty="0"/>
          </a:p>
          <a:p>
            <a:r>
              <a:rPr kumimoji="1" lang="en-US" altLang="ko-KR" sz="2000" dirty="0"/>
              <a:t>B711203</a:t>
            </a:r>
            <a:r>
              <a:rPr kumimoji="1" lang="ko-KR" altLang="en-US" sz="2000" dirty="0"/>
              <a:t> 최진혁</a:t>
            </a:r>
          </a:p>
        </p:txBody>
      </p:sp>
    </p:spTree>
    <p:extLst>
      <p:ext uri="{BB962C8B-B14F-4D97-AF65-F5344CB8AC3E}">
        <p14:creationId xmlns:p14="http://schemas.microsoft.com/office/powerpoint/2010/main" val="65153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사용 데이터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 </a:t>
            </a:r>
            <a:r>
              <a:rPr kumimoji="1" lang="ko-KR" altLang="en-US" b="1" dirty="0"/>
              <a:t>위성영상 이미지 데이터</a:t>
            </a:r>
          </a:p>
        </p:txBody>
      </p:sp>
      <p:pic>
        <p:nvPicPr>
          <p:cNvPr id="7" name="그림 6" descr="텍스트, 자연, 물이(가) 표시된 사진&#10;&#10;자동 생성된 설명">
            <a:extLst>
              <a:ext uri="{FF2B5EF4-FFF2-40B4-BE49-F238E27FC236}">
                <a16:creationId xmlns:a16="http://schemas.microsoft.com/office/drawing/2014/main" id="{6A228E3B-A046-3AD9-A2FA-AFE9C635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49" y="1690688"/>
            <a:ext cx="4318577" cy="4557966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CDC067F2-DF17-6FF2-B573-C14EA8A1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253" y="3429000"/>
            <a:ext cx="2687783" cy="6511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    </a:t>
            </a:r>
            <a:r>
              <a:rPr lang="en-US" altLang="ko-KR" dirty="0"/>
              <a:t>24529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53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데이터 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73F14-1B0B-F129-5A3F-6991F3BA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 [Train</a:t>
            </a:r>
            <a:r>
              <a:rPr lang="ko-KR" altLang="en-US" sz="3200" dirty="0"/>
              <a:t>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21379</a:t>
            </a:r>
            <a:r>
              <a:rPr lang="ko-KR" altLang="en-US" sz="3200" dirty="0"/>
              <a:t>개</a:t>
            </a:r>
            <a:r>
              <a:rPr lang="en-US" altLang="ko-KR" sz="3200" dirty="0"/>
              <a:t>]</a:t>
            </a:r>
          </a:p>
          <a:p>
            <a:pPr lvl="1">
              <a:buFontTx/>
              <a:buChar char="-"/>
            </a:pPr>
            <a:r>
              <a:rPr lang="ko-KR" altLang="en-US" dirty="0"/>
              <a:t>이미지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final_train_images</a:t>
            </a:r>
            <a:r>
              <a:rPr lang="en-US" altLang="ko-KR" b="1" dirty="0"/>
              <a:t> -&gt; </a:t>
            </a:r>
            <a:r>
              <a:rPr lang="en-US" altLang="ko-KR" dirty="0" err="1">
                <a:solidFill>
                  <a:srgbClr val="00B0F0"/>
                </a:solidFill>
              </a:rPr>
              <a:t>torch.Size</a:t>
            </a:r>
            <a:r>
              <a:rPr lang="en-US" altLang="ko-Kore-KR" dirty="0">
                <a:solidFill>
                  <a:srgbClr val="00B0F0"/>
                </a:solidFill>
              </a:rPr>
              <a:t>([32, 6, 1, 100, 100])</a:t>
            </a:r>
          </a:p>
          <a:p>
            <a:pPr lvl="1">
              <a:buFontTx/>
              <a:buChar char="-"/>
            </a:pPr>
            <a:r>
              <a:rPr lang="ko-KR" altLang="en-US" dirty="0"/>
              <a:t>수치데이터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final_train_x</a:t>
            </a:r>
            <a:r>
              <a:rPr lang="en-US" altLang="ko-KR" b="1" dirty="0"/>
              <a:t> -&gt; </a:t>
            </a:r>
            <a:r>
              <a:rPr lang="en-US" altLang="ko-KR" dirty="0" err="1">
                <a:solidFill>
                  <a:srgbClr val="00B0F0"/>
                </a:solidFill>
              </a:rPr>
              <a:t>torch.Size</a:t>
            </a:r>
            <a:r>
              <a:rPr lang="en-US" altLang="ko-Kore-KR" dirty="0">
                <a:solidFill>
                  <a:srgbClr val="00B0F0"/>
                </a:solidFill>
              </a:rPr>
              <a:t>([32, 6, </a:t>
            </a:r>
            <a:r>
              <a:rPr lang="en-US" altLang="ko-KR" dirty="0">
                <a:solidFill>
                  <a:srgbClr val="00B0F0"/>
                </a:solidFill>
              </a:rPr>
              <a:t>7</a:t>
            </a:r>
            <a:r>
              <a:rPr lang="en-US" altLang="ko-Kore-KR" dirty="0">
                <a:solidFill>
                  <a:srgbClr val="00B0F0"/>
                </a:solidFill>
              </a:rPr>
              <a:t>])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레이블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final_train_y</a:t>
            </a:r>
            <a:r>
              <a:rPr lang="en-US" altLang="ko-KR" b="1" dirty="0"/>
              <a:t> -&gt; </a:t>
            </a:r>
            <a:r>
              <a:rPr lang="en-US" altLang="ko-KR" dirty="0" err="1">
                <a:solidFill>
                  <a:srgbClr val="00B0F0"/>
                </a:solidFill>
              </a:rPr>
              <a:t>torch.Size</a:t>
            </a:r>
            <a:r>
              <a:rPr lang="en-US" altLang="ko-Kore-KR" dirty="0">
                <a:solidFill>
                  <a:srgbClr val="00B0F0"/>
                </a:solidFill>
              </a:rPr>
              <a:t>([32, </a:t>
            </a:r>
            <a:r>
              <a:rPr lang="en-US" altLang="ko-KR" dirty="0">
                <a:solidFill>
                  <a:srgbClr val="00B0F0"/>
                </a:solidFill>
              </a:rPr>
              <a:t>3</a:t>
            </a:r>
            <a:r>
              <a:rPr lang="en-US" altLang="ko-Kore-KR" dirty="0">
                <a:solidFill>
                  <a:srgbClr val="00B0F0"/>
                </a:solidFill>
              </a:rPr>
              <a:t>])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sz="3200" dirty="0"/>
              <a:t> [Test</a:t>
            </a:r>
            <a:r>
              <a:rPr lang="ko-KR" altLang="en-US" sz="3200" dirty="0"/>
              <a:t>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3139</a:t>
            </a:r>
            <a:r>
              <a:rPr lang="ko-KR" altLang="en-US" sz="3200" dirty="0"/>
              <a:t>개</a:t>
            </a:r>
            <a:r>
              <a:rPr lang="en-US" altLang="ko-KR" sz="3200" dirty="0"/>
              <a:t>]</a:t>
            </a:r>
          </a:p>
          <a:p>
            <a:pPr lvl="1">
              <a:buFontTx/>
              <a:buChar char="-"/>
            </a:pPr>
            <a:r>
              <a:rPr lang="ko-KR" altLang="en-US" dirty="0"/>
              <a:t>이미지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final_test_images</a:t>
            </a:r>
            <a:r>
              <a:rPr lang="en-US" altLang="ko-KR" b="1" dirty="0"/>
              <a:t> -&gt; </a:t>
            </a:r>
            <a:r>
              <a:rPr lang="en-US" altLang="ko-KR" dirty="0" err="1">
                <a:solidFill>
                  <a:srgbClr val="00B0F0"/>
                </a:solidFill>
              </a:rPr>
              <a:t>torch.Size</a:t>
            </a:r>
            <a:r>
              <a:rPr lang="en-US" altLang="ko-Kore-KR" dirty="0">
                <a:solidFill>
                  <a:srgbClr val="00B0F0"/>
                </a:solidFill>
              </a:rPr>
              <a:t>([32, 6, 1, 100, 100])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수치데이터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final_test_x</a:t>
            </a:r>
            <a:r>
              <a:rPr lang="en-US" altLang="ko-KR" b="1" dirty="0"/>
              <a:t> -&gt; </a:t>
            </a:r>
            <a:r>
              <a:rPr lang="en-US" altLang="ko-KR" dirty="0" err="1">
                <a:solidFill>
                  <a:srgbClr val="00B0F0"/>
                </a:solidFill>
              </a:rPr>
              <a:t>torch.Size</a:t>
            </a:r>
            <a:r>
              <a:rPr lang="en-US" altLang="ko-Kore-KR" dirty="0">
                <a:solidFill>
                  <a:srgbClr val="00B0F0"/>
                </a:solidFill>
              </a:rPr>
              <a:t>([32, 6, </a:t>
            </a:r>
            <a:r>
              <a:rPr lang="en-US" altLang="ko-KR" dirty="0">
                <a:solidFill>
                  <a:srgbClr val="00B0F0"/>
                </a:solidFill>
              </a:rPr>
              <a:t>7</a:t>
            </a:r>
            <a:r>
              <a:rPr lang="en-US" altLang="ko-Kore-KR" dirty="0">
                <a:solidFill>
                  <a:srgbClr val="00B0F0"/>
                </a:solidFill>
              </a:rPr>
              <a:t>])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레이블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final_test_y</a:t>
            </a:r>
            <a:r>
              <a:rPr lang="en-US" altLang="ko-KR" b="1" dirty="0"/>
              <a:t> -&gt; </a:t>
            </a:r>
            <a:r>
              <a:rPr lang="en-US" altLang="ko-KR" dirty="0" err="1">
                <a:solidFill>
                  <a:srgbClr val="00B0F0"/>
                </a:solidFill>
              </a:rPr>
              <a:t>torch.Size</a:t>
            </a:r>
            <a:r>
              <a:rPr lang="en-US" altLang="ko-Kore-KR" dirty="0">
                <a:solidFill>
                  <a:srgbClr val="00B0F0"/>
                </a:solidFill>
              </a:rPr>
              <a:t>([32, </a:t>
            </a:r>
            <a:r>
              <a:rPr lang="en-US" altLang="ko-KR" dirty="0">
                <a:solidFill>
                  <a:srgbClr val="00B0F0"/>
                </a:solidFill>
              </a:rPr>
              <a:t>3</a:t>
            </a:r>
            <a:r>
              <a:rPr lang="en-US" altLang="ko-Kore-KR" dirty="0">
                <a:solidFill>
                  <a:srgbClr val="00B0F0"/>
                </a:solidFill>
              </a:rPr>
              <a:t>])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225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1B35-8334-5AC3-62F5-A0A58CC6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CSV</a:t>
            </a:r>
            <a:r>
              <a:rPr kumimoji="1" lang="ko-KR" altLang="en-US" dirty="0"/>
              <a:t> 날씨 데이터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전처리</a:t>
            </a:r>
            <a:r>
              <a:rPr kumimoji="1" lang="en-US" altLang="ko-KR" dirty="0"/>
              <a:t> - (1)</a:t>
            </a:r>
            <a:endParaRPr kumimoji="1" lang="ko-KR" altLang="en-US" dirty="0"/>
          </a:p>
        </p:txBody>
      </p:sp>
      <p:pic>
        <p:nvPicPr>
          <p:cNvPr id="8" name="그림 7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CED9EEB8-338F-D007-22A0-F48B077D6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4" y="2150527"/>
            <a:ext cx="5531096" cy="26829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27A68C-0AEC-33D1-352D-5A6A275C82FA}"/>
              </a:ext>
            </a:extLst>
          </p:cNvPr>
          <p:cNvSpPr/>
          <p:nvPr/>
        </p:nvSpPr>
        <p:spPr>
          <a:xfrm>
            <a:off x="1714994" y="2150527"/>
            <a:ext cx="4025017" cy="2502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2DA80B7-7186-56FF-6DB9-50AAC531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2" y="2037226"/>
            <a:ext cx="4885275" cy="3154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E5DA3F-DF07-4019-CD4F-09CF930CBFD6}"/>
              </a:ext>
            </a:extLst>
          </p:cNvPr>
          <p:cNvSpPr txBox="1"/>
          <p:nvPr/>
        </p:nvSpPr>
        <p:spPr>
          <a:xfrm>
            <a:off x="8001000" y="535322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Input</a:t>
            </a:r>
            <a:r>
              <a:rPr kumimoji="1" lang="ko-KR" altLang="en-US" dirty="0"/>
              <a:t> 데이터 </a:t>
            </a:r>
            <a:r>
              <a:rPr kumimoji="1" lang="ko-KR" altLang="en-US" b="1" dirty="0"/>
              <a:t>정규화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70C062-B0A6-67A8-D24F-9417FF5657A1}"/>
              </a:ext>
            </a:extLst>
          </p:cNvPr>
          <p:cNvCxnSpPr>
            <a:stCxn id="9" idx="3"/>
          </p:cNvCxnSpPr>
          <p:nvPr/>
        </p:nvCxnSpPr>
        <p:spPr>
          <a:xfrm>
            <a:off x="5740011" y="3401679"/>
            <a:ext cx="8131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1B35-8334-5AC3-62F5-A0A58CC6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CSV</a:t>
            </a:r>
            <a:r>
              <a:rPr kumimoji="1" lang="ko-KR" altLang="en-US" dirty="0"/>
              <a:t> 날씨 데이터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전처리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ED5CE7-D010-5060-C2C8-C8563AA13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4420"/>
              </p:ext>
            </p:extLst>
          </p:nvPr>
        </p:nvGraphicFramePr>
        <p:xfrm>
          <a:off x="2408142" y="2569922"/>
          <a:ext cx="7524167" cy="466023"/>
        </p:xfrm>
        <a:graphic>
          <a:graphicData uri="http://schemas.openxmlformats.org/drawingml/2006/table">
            <a:tbl>
              <a:tblPr/>
              <a:tblGrid>
                <a:gridCol w="1074881">
                  <a:extLst>
                    <a:ext uri="{9D8B030D-6E8A-4147-A177-3AD203B41FA5}">
                      <a16:colId xmlns:a16="http://schemas.microsoft.com/office/drawing/2014/main" val="3864826262"/>
                    </a:ext>
                  </a:extLst>
                </a:gridCol>
                <a:gridCol w="1074881">
                  <a:extLst>
                    <a:ext uri="{9D8B030D-6E8A-4147-A177-3AD203B41FA5}">
                      <a16:colId xmlns:a16="http://schemas.microsoft.com/office/drawing/2014/main" val="4273746321"/>
                    </a:ext>
                  </a:extLst>
                </a:gridCol>
                <a:gridCol w="1074881">
                  <a:extLst>
                    <a:ext uri="{9D8B030D-6E8A-4147-A177-3AD203B41FA5}">
                      <a16:colId xmlns:a16="http://schemas.microsoft.com/office/drawing/2014/main" val="804284669"/>
                    </a:ext>
                  </a:extLst>
                </a:gridCol>
                <a:gridCol w="1074881">
                  <a:extLst>
                    <a:ext uri="{9D8B030D-6E8A-4147-A177-3AD203B41FA5}">
                      <a16:colId xmlns:a16="http://schemas.microsoft.com/office/drawing/2014/main" val="2797748058"/>
                    </a:ext>
                  </a:extLst>
                </a:gridCol>
                <a:gridCol w="1074881">
                  <a:extLst>
                    <a:ext uri="{9D8B030D-6E8A-4147-A177-3AD203B41FA5}">
                      <a16:colId xmlns:a16="http://schemas.microsoft.com/office/drawing/2014/main" val="3382149769"/>
                    </a:ext>
                  </a:extLst>
                </a:gridCol>
                <a:gridCol w="1074881">
                  <a:extLst>
                    <a:ext uri="{9D8B030D-6E8A-4147-A177-3AD203B41FA5}">
                      <a16:colId xmlns:a16="http://schemas.microsoft.com/office/drawing/2014/main" val="1305252621"/>
                    </a:ext>
                  </a:extLst>
                </a:gridCol>
                <a:gridCol w="1074881">
                  <a:extLst>
                    <a:ext uri="{9D8B030D-6E8A-4147-A177-3AD203B41FA5}">
                      <a16:colId xmlns:a16="http://schemas.microsoft.com/office/drawing/2014/main" val="1646797594"/>
                    </a:ext>
                  </a:extLst>
                </a:gridCol>
              </a:tblGrid>
              <a:tr h="466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기온</a:t>
                      </a:r>
                      <a:r>
                        <a:rPr lang="en-US" altLang="ko-KR" sz="1000" b="1" dirty="0">
                          <a:effectLst/>
                        </a:rPr>
                        <a:t>(°</a:t>
                      </a:r>
                      <a:r>
                        <a:rPr lang="en" sz="1000" b="1" dirty="0">
                          <a:effectLst/>
                        </a:rPr>
                        <a:t>C)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강수량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en" sz="1000" b="1" dirty="0">
                          <a:effectLst/>
                        </a:rPr>
                        <a:t>mm)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풍속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en" sz="1000" b="1" dirty="0">
                          <a:effectLst/>
                        </a:rPr>
                        <a:t>m/s)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풍향</a:t>
                      </a:r>
                      <a:r>
                        <a:rPr lang="en-US" altLang="ko-KR" sz="1000" b="1" dirty="0">
                          <a:effectLst/>
                        </a:rPr>
                        <a:t>(16</a:t>
                      </a:r>
                      <a:r>
                        <a:rPr lang="ko-KR" altLang="en-US" sz="1000" b="1" dirty="0">
                          <a:effectLst/>
                        </a:rPr>
                        <a:t>방위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습도</a:t>
                      </a:r>
                      <a:r>
                        <a:rPr lang="en-US" altLang="ko-KR" sz="1000" b="1" dirty="0">
                          <a:effectLst/>
                        </a:rPr>
                        <a:t>(%)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현지기압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en" sz="1000" b="1" dirty="0" err="1">
                          <a:effectLst/>
                        </a:rPr>
                        <a:t>hPa</a:t>
                      </a:r>
                      <a:r>
                        <a:rPr lang="en" sz="1000" b="1" dirty="0">
                          <a:effectLst/>
                        </a:rPr>
                        <a:t>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지면온도</a:t>
                      </a:r>
                      <a:r>
                        <a:rPr lang="en-US" altLang="ko-KR" sz="1000" b="1" dirty="0">
                          <a:effectLst/>
                        </a:rPr>
                        <a:t>(°</a:t>
                      </a:r>
                      <a:r>
                        <a:rPr lang="en" sz="1000" b="1" dirty="0">
                          <a:effectLst/>
                        </a:rPr>
                        <a:t>C)</a:t>
                      </a:r>
                    </a:p>
                  </a:txBody>
                  <a:tcPr marL="66575" marR="66575" marT="33287" marB="33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746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17E608B-E455-6A77-F76B-C14C42491BDC}"/>
              </a:ext>
            </a:extLst>
          </p:cNvPr>
          <p:cNvSpPr txBox="1"/>
          <p:nvPr/>
        </p:nvSpPr>
        <p:spPr>
          <a:xfrm>
            <a:off x="4541663" y="3654952"/>
            <a:ext cx="310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7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Input Features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[7]</a:t>
            </a:r>
            <a:endParaRPr kumimoji="1"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9D87B-53C6-452B-F6FC-D63A5C34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80" y="3035945"/>
            <a:ext cx="7898227" cy="3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1B35-8334-5AC3-62F5-A0A58CC6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CSV</a:t>
            </a:r>
            <a:r>
              <a:rPr kumimoji="1" lang="ko-KR" altLang="en-US" dirty="0"/>
              <a:t> 날씨 데이터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전처리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E608B-E455-6A77-F76B-C14C42491BDC}"/>
              </a:ext>
            </a:extLst>
          </p:cNvPr>
          <p:cNvSpPr txBox="1"/>
          <p:nvPr/>
        </p:nvSpPr>
        <p:spPr>
          <a:xfrm>
            <a:off x="4160213" y="479856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6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Sequence Length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[6,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7]</a:t>
            </a:r>
            <a:endParaRPr kumimoji="1"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F65A7-8318-6C8B-70ED-5333F124AC5C}"/>
              </a:ext>
            </a:extLst>
          </p:cNvPr>
          <p:cNvSpPr txBox="1"/>
          <p:nvPr/>
        </p:nvSpPr>
        <p:spPr>
          <a:xfrm>
            <a:off x="1277304" y="221848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5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AC289-5C04-5011-B5E4-AA41F262AEF3}"/>
              </a:ext>
            </a:extLst>
          </p:cNvPr>
          <p:cNvSpPr txBox="1"/>
          <p:nvPr/>
        </p:nvSpPr>
        <p:spPr>
          <a:xfrm>
            <a:off x="1277304" y="258997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4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E79F8-CD8E-7923-B38C-3EEF79F1E5DE}"/>
              </a:ext>
            </a:extLst>
          </p:cNvPr>
          <p:cNvSpPr txBox="1"/>
          <p:nvPr/>
        </p:nvSpPr>
        <p:spPr>
          <a:xfrm>
            <a:off x="1277304" y="2983857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3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39D2E-1783-405A-4172-C64323C716A6}"/>
              </a:ext>
            </a:extLst>
          </p:cNvPr>
          <p:cNvSpPr txBox="1"/>
          <p:nvPr/>
        </p:nvSpPr>
        <p:spPr>
          <a:xfrm>
            <a:off x="1277304" y="3370012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2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8BFE7-3B33-B56B-2857-B697D1979785}"/>
              </a:ext>
            </a:extLst>
          </p:cNvPr>
          <p:cNvSpPr txBox="1"/>
          <p:nvPr/>
        </p:nvSpPr>
        <p:spPr>
          <a:xfrm>
            <a:off x="1277304" y="3768642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75482-67EE-9F95-0C5D-B694165499A2}"/>
              </a:ext>
            </a:extLst>
          </p:cNvPr>
          <p:cNvSpPr txBox="1"/>
          <p:nvPr/>
        </p:nvSpPr>
        <p:spPr>
          <a:xfrm>
            <a:off x="1277304" y="4130778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0</a:t>
            </a:r>
            <a:r>
              <a:rPr kumimoji="1" lang="ko-KR" altLang="en-US" sz="1600" dirty="0"/>
              <a:t>시간 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A3F35E-E8DD-721F-3CCB-1599F9C4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72" y="2218483"/>
            <a:ext cx="7665054" cy="22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9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1B35-8334-5AC3-62F5-A0A58CC6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CSV</a:t>
            </a:r>
            <a:r>
              <a:rPr kumimoji="1" lang="ko-KR" altLang="en-US" dirty="0"/>
              <a:t> 날씨 데이터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전처리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(3)</a:t>
            </a:r>
            <a:endParaRPr kumimoji="1"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D471E3-2F8D-120A-0D27-F65512B94F9A}"/>
              </a:ext>
            </a:extLst>
          </p:cNvPr>
          <p:cNvSpPr txBox="1"/>
          <p:nvPr/>
        </p:nvSpPr>
        <p:spPr>
          <a:xfrm>
            <a:off x="4432830" y="5865436"/>
            <a:ext cx="354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32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Batch Size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[32,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6,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7]</a:t>
            </a:r>
            <a:endParaRPr kumimoji="1" lang="ko-KR" altLang="en-US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A90837-D1E5-0DAD-A4B2-8826C20EAE01}"/>
              </a:ext>
            </a:extLst>
          </p:cNvPr>
          <p:cNvSpPr txBox="1"/>
          <p:nvPr/>
        </p:nvSpPr>
        <p:spPr>
          <a:xfrm>
            <a:off x="838200" y="1765241"/>
            <a:ext cx="50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…</a:t>
            </a:r>
            <a:endParaRPr kumimoji="1" lang="ko-KR" altLang="en-US" sz="28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55171F-9FAE-EFD1-A066-10A7845DA575}"/>
              </a:ext>
            </a:extLst>
          </p:cNvPr>
          <p:cNvGrpSpPr/>
          <p:nvPr/>
        </p:nvGrpSpPr>
        <p:grpSpPr>
          <a:xfrm>
            <a:off x="1470890" y="1875555"/>
            <a:ext cx="9171237" cy="3526780"/>
            <a:chOff x="1470890" y="1875555"/>
            <a:chExt cx="9171237" cy="352678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763F6C5-CD88-4A73-1946-24D6AB52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890" y="1875555"/>
              <a:ext cx="7665054" cy="225084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A4E5507-F780-FB20-B48C-B7FB27241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951" y="2363015"/>
              <a:ext cx="7665054" cy="225084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28DE4DD-67D6-4D58-8E39-D541BFF2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012" y="2686999"/>
              <a:ext cx="7665054" cy="2250849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014FB71-4126-B4F6-4C7D-8E163C1A3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7073" y="3151486"/>
              <a:ext cx="7665054" cy="2250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42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C8D61-D356-7F91-A7C2-0DAC9AD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 영상 이미지 전처리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(1)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93DAA-480D-B3CD-25E0-F62B2A32399A}"/>
              </a:ext>
            </a:extLst>
          </p:cNvPr>
          <p:cNvSpPr txBox="1"/>
          <p:nvPr/>
        </p:nvSpPr>
        <p:spPr>
          <a:xfrm>
            <a:off x="3660076" y="5722566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Initial Image Input [3,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900, 900]</a:t>
            </a:r>
            <a:endParaRPr kumimoji="1" lang="ko-KR" altLang="en-US" sz="2400" b="1" dirty="0"/>
          </a:p>
        </p:txBody>
      </p:sp>
      <p:pic>
        <p:nvPicPr>
          <p:cNvPr id="6" name="그림 5" descr="텍스트, 자연, 물이(가) 표시된 사진&#10;&#10;자동 생성된 설명">
            <a:extLst>
              <a:ext uri="{FF2B5EF4-FFF2-40B4-BE49-F238E27FC236}">
                <a16:creationId xmlns:a16="http://schemas.microsoft.com/office/drawing/2014/main" id="{06B6CA06-0ECB-50D0-562E-CE2B26AE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67" y="1455399"/>
            <a:ext cx="4043051" cy="42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9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C8D61-D356-7F91-A7C2-0DAC9AD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 영상 이미지 전처리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93DAA-480D-B3CD-25E0-F62B2A32399A}"/>
              </a:ext>
            </a:extLst>
          </p:cNvPr>
          <p:cNvSpPr txBox="1"/>
          <p:nvPr/>
        </p:nvSpPr>
        <p:spPr>
          <a:xfrm>
            <a:off x="3107842" y="5722566"/>
            <a:ext cx="597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Blue Channel Image Input [1,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900, 900]</a:t>
            </a:r>
            <a:endParaRPr kumimoji="1" lang="ko-KR" altLang="en-US" sz="2400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D85FE51-E47E-E913-78A4-92A5AD39A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67" y="1390488"/>
            <a:ext cx="4086866" cy="43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C8D61-D356-7F91-A7C2-0DAC9AD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 영상 이미지 전처리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(3)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93DAA-480D-B3CD-25E0-F62B2A32399A}"/>
              </a:ext>
            </a:extLst>
          </p:cNvPr>
          <p:cNvSpPr txBox="1"/>
          <p:nvPr/>
        </p:nvSpPr>
        <p:spPr>
          <a:xfrm>
            <a:off x="2809074" y="5889113"/>
            <a:ext cx="6573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Sliced -&gt; Resized Image Input [1,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100,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100]</a:t>
            </a:r>
            <a:endParaRPr kumimoji="1"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067ED0-E56B-4776-2A8C-1729DD34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511" y="2647950"/>
            <a:ext cx="3378200" cy="1562100"/>
          </a:xfrm>
          <a:prstGeom prst="rect">
            <a:avLst/>
          </a:prstGeom>
        </p:spPr>
      </p:pic>
      <p:sp>
        <p:nvSpPr>
          <p:cNvPr id="8" name="등호 7">
            <a:extLst>
              <a:ext uri="{FF2B5EF4-FFF2-40B4-BE49-F238E27FC236}">
                <a16:creationId xmlns:a16="http://schemas.microsoft.com/office/drawing/2014/main" id="{62F684B6-B80A-D4E7-30F4-3B81CA0526FE}"/>
              </a:ext>
            </a:extLst>
          </p:cNvPr>
          <p:cNvSpPr/>
          <p:nvPr/>
        </p:nvSpPr>
        <p:spPr>
          <a:xfrm>
            <a:off x="6882395" y="2971800"/>
            <a:ext cx="914400" cy="914400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1E5A3FC-C0F8-A1F7-13D2-C71A5D9F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0" y="1602833"/>
            <a:ext cx="2470133" cy="412358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5E55E13-CE3D-6003-2D8E-32E9E0E5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50" y="2019165"/>
            <a:ext cx="2594429" cy="281966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C33FEA6-15B5-8F0E-DFA9-7B90E333D498}"/>
              </a:ext>
            </a:extLst>
          </p:cNvPr>
          <p:cNvCxnSpPr/>
          <p:nvPr/>
        </p:nvCxnSpPr>
        <p:spPr>
          <a:xfrm>
            <a:off x="2939143" y="1602833"/>
            <a:ext cx="932107" cy="416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16913B0-71A8-A372-F1A9-0AD96AA31924}"/>
              </a:ext>
            </a:extLst>
          </p:cNvPr>
          <p:cNvCxnSpPr>
            <a:cxnSpLocks/>
          </p:cNvCxnSpPr>
          <p:nvPr/>
        </p:nvCxnSpPr>
        <p:spPr>
          <a:xfrm flipV="1">
            <a:off x="2977243" y="4838834"/>
            <a:ext cx="894007" cy="887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90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C8D61-D356-7F91-A7C2-0DAC9AD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 영상 이미지 전처리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(4)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7E92E-96E7-B3B3-41F3-55F021BAA8D2}"/>
              </a:ext>
            </a:extLst>
          </p:cNvPr>
          <p:cNvSpPr txBox="1"/>
          <p:nvPr/>
        </p:nvSpPr>
        <p:spPr>
          <a:xfrm>
            <a:off x="3436822" y="5341535"/>
            <a:ext cx="531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6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Sequence Length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[6,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100,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100]</a:t>
            </a:r>
            <a:endParaRPr kumimoji="1"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49029-996C-73A3-B960-21AFD22365AD}"/>
              </a:ext>
            </a:extLst>
          </p:cNvPr>
          <p:cNvSpPr txBox="1"/>
          <p:nvPr/>
        </p:nvSpPr>
        <p:spPr>
          <a:xfrm>
            <a:off x="2224714" y="151646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0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7BCFA-ECCC-6EE7-432E-CA1572A6E965}"/>
              </a:ext>
            </a:extLst>
          </p:cNvPr>
          <p:cNvSpPr txBox="1"/>
          <p:nvPr/>
        </p:nvSpPr>
        <p:spPr>
          <a:xfrm>
            <a:off x="5602480" y="151646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BC1FA-1BD3-444C-0835-A4E2CA55CC96}"/>
              </a:ext>
            </a:extLst>
          </p:cNvPr>
          <p:cNvSpPr txBox="1"/>
          <p:nvPr/>
        </p:nvSpPr>
        <p:spPr>
          <a:xfrm>
            <a:off x="8981119" y="151646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2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EB571-333C-2863-6A28-71380B045D2F}"/>
              </a:ext>
            </a:extLst>
          </p:cNvPr>
          <p:cNvSpPr txBox="1"/>
          <p:nvPr/>
        </p:nvSpPr>
        <p:spPr>
          <a:xfrm>
            <a:off x="2224714" y="4967690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3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884E7-10AE-5406-B79C-88BD163DB498}"/>
              </a:ext>
            </a:extLst>
          </p:cNvPr>
          <p:cNvSpPr txBox="1"/>
          <p:nvPr/>
        </p:nvSpPr>
        <p:spPr>
          <a:xfrm>
            <a:off x="5602480" y="4967690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4</a:t>
            </a:r>
            <a:r>
              <a:rPr kumimoji="1" lang="ko-KR" altLang="en-US" sz="1600" dirty="0"/>
              <a:t>시간 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F70EE-26D2-D39D-2377-A1FABAD8656F}"/>
              </a:ext>
            </a:extLst>
          </p:cNvPr>
          <p:cNvSpPr txBox="1"/>
          <p:nvPr/>
        </p:nvSpPr>
        <p:spPr>
          <a:xfrm>
            <a:off x="8980680" y="4967690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5</a:t>
            </a:r>
            <a:r>
              <a:rPr kumimoji="1" lang="ko-KR" altLang="en-US" sz="1600" dirty="0"/>
              <a:t>시간 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2619B2-4E34-48E0-6E98-905CFD3E7B18}"/>
              </a:ext>
            </a:extLst>
          </p:cNvPr>
          <p:cNvGrpSpPr/>
          <p:nvPr/>
        </p:nvGrpSpPr>
        <p:grpSpPr>
          <a:xfrm>
            <a:off x="1028698" y="1876926"/>
            <a:ext cx="10134166" cy="3092899"/>
            <a:chOff x="838200" y="1866900"/>
            <a:chExt cx="10134166" cy="309289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47D720-8AFF-C81B-351F-918E527B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4166" y="3396696"/>
              <a:ext cx="3378200" cy="15621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067ED0-E56B-4776-2A8C-1729DD347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66900"/>
              <a:ext cx="3378200" cy="15621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F090B43-FF83-C89D-A1B4-CCF95D30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4166" y="1866900"/>
              <a:ext cx="3378200" cy="15621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4DF8B0-C99E-D5F7-5303-478848664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5966" y="1867903"/>
              <a:ext cx="3378200" cy="15621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221EBBE-A20A-4E0B-7EFA-595ABCF0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396696"/>
              <a:ext cx="3378200" cy="15621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BC1B20-6834-DE51-C9ED-EB1424E6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5966" y="3397699"/>
              <a:ext cx="3378200" cy="156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63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F80C3-DB30-58AD-EBB1-000DF084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CCF68-4261-4AC5-B775-7A01D22D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프로젝트 개요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사용 </a:t>
            </a:r>
            <a:r>
              <a:rPr kumimoji="1" lang="en-US" altLang="ko-KR" dirty="0"/>
              <a:t>Tools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데이터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모델 구현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학습 과정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결과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Trial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Error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아쉬운 점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89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C8D61-D356-7F91-A7C2-0DAC9AD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위성 영상 이미지 전처리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(5)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310B6-372E-03D6-5876-06635FF086C8}"/>
              </a:ext>
            </a:extLst>
          </p:cNvPr>
          <p:cNvSpPr txBox="1"/>
          <p:nvPr/>
        </p:nvSpPr>
        <p:spPr>
          <a:xfrm>
            <a:off x="3887379" y="5829341"/>
            <a:ext cx="5021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32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Batch Size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[32,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6,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100,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100]</a:t>
            </a:r>
            <a:endParaRPr kumimoji="1" lang="ko-KR" altLang="en-US" sz="2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9FE8EF-4D0A-F76F-2EDF-2F3A25DFCDCC}"/>
              </a:ext>
            </a:extLst>
          </p:cNvPr>
          <p:cNvGrpSpPr/>
          <p:nvPr/>
        </p:nvGrpSpPr>
        <p:grpSpPr>
          <a:xfrm>
            <a:off x="567403" y="1576137"/>
            <a:ext cx="11453909" cy="4058008"/>
            <a:chOff x="258677" y="1383632"/>
            <a:chExt cx="11856021" cy="40580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2619B2-4E34-48E0-6E98-905CFD3E7B18}"/>
                </a:ext>
              </a:extLst>
            </p:cNvPr>
            <p:cNvGrpSpPr/>
            <p:nvPr/>
          </p:nvGrpSpPr>
          <p:grpSpPr>
            <a:xfrm>
              <a:off x="258677" y="1383632"/>
              <a:ext cx="10134166" cy="3092899"/>
              <a:chOff x="838200" y="1866900"/>
              <a:chExt cx="10134166" cy="309289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947D720-8AFF-C81B-351F-918E527B7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F067ED0-E56B-4776-2A8C-1729DD347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F090B43-FF83-C89D-A1B4-CCF95D30C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C4DF8B0-C99E-D5F7-5303-478848664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221EBBE-A20A-4E0B-7EFA-595ABCF0A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3BC1B20-6834-DE51-C9ED-EB1424E6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912B957-0183-BB3E-5C38-4EB52F9140A8}"/>
                </a:ext>
              </a:extLst>
            </p:cNvPr>
            <p:cNvGrpSpPr/>
            <p:nvPr/>
          </p:nvGrpSpPr>
          <p:grpSpPr>
            <a:xfrm>
              <a:off x="838200" y="1690688"/>
              <a:ext cx="10134166" cy="3092899"/>
              <a:chOff x="838200" y="1866900"/>
              <a:chExt cx="10134166" cy="3092899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CCF86A3-FD09-8BCF-2DC4-A7E40F457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6ED5788-BDDF-A110-1038-F7BB5F105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9866A23-44B2-E326-CCCD-08BAD4291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E13ADB4-5B93-6B92-778A-3789DEEB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16978E9-9F23-F839-A495-11B9BEEE8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86E6FE3-5393-F4B9-40A7-0EFA0AF7E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C1F38-D5D1-0B3D-EC98-764270D197E9}"/>
                </a:ext>
              </a:extLst>
            </p:cNvPr>
            <p:cNvGrpSpPr/>
            <p:nvPr/>
          </p:nvGrpSpPr>
          <p:grpSpPr>
            <a:xfrm>
              <a:off x="1421729" y="2012391"/>
              <a:ext cx="10134166" cy="3092899"/>
              <a:chOff x="838200" y="1866900"/>
              <a:chExt cx="10134166" cy="3092899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1E18E4B-6738-9BCB-04CD-C398FCCAC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7D1CFA5-7F61-FBD9-7B88-455ABE58E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00BA118F-44E6-FA2F-0E59-1292D5BAF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81E01DC-AE48-0C3D-A539-4B32766D3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B3915A4-8CF2-7BE5-878A-50AB666B8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ED133C1-C1D4-24C6-B42A-E8FDB16A0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54EF34C-1D9D-B4EC-EFBA-C8BA2D0B7720}"/>
                </a:ext>
              </a:extLst>
            </p:cNvPr>
            <p:cNvGrpSpPr/>
            <p:nvPr/>
          </p:nvGrpSpPr>
          <p:grpSpPr>
            <a:xfrm>
              <a:off x="1980532" y="2348741"/>
              <a:ext cx="10134166" cy="3092899"/>
              <a:chOff x="838200" y="1866900"/>
              <a:chExt cx="10134166" cy="3092899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7D8B8F1-3B50-422E-2DA8-C62E4D530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50672E6-5FF8-48FA-D3DB-1AF20B9DB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3C08DBEF-2280-BA37-C187-FAB07108F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FF3AA18A-DDCE-44B6-F657-D41650A14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67A55950-5C9E-995E-124C-F55D3AE99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EE66939-2B5A-9AE3-5F89-0B8E3E280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590E4A-C784-E49D-3823-4D86B39C2633}"/>
              </a:ext>
            </a:extLst>
          </p:cNvPr>
          <p:cNvSpPr txBox="1"/>
          <p:nvPr/>
        </p:nvSpPr>
        <p:spPr>
          <a:xfrm>
            <a:off x="15030" y="1621583"/>
            <a:ext cx="50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…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2498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1B35-8334-5AC3-62F5-A0A58CC6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날씨 데이터 </a:t>
            </a:r>
            <a:r>
              <a:rPr kumimoji="1" lang="en-US" altLang="ko-KR" dirty="0"/>
              <a:t>Label -</a:t>
            </a:r>
            <a:r>
              <a:rPr kumimoji="1" lang="ko-KR" altLang="en-US" dirty="0"/>
              <a:t> </a:t>
            </a:r>
            <a:r>
              <a:rPr kumimoji="1" lang="en-US" altLang="ko-KR" dirty="0"/>
              <a:t>(1)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E608B-E455-6A77-F76B-C14C42491BDC}"/>
              </a:ext>
            </a:extLst>
          </p:cNvPr>
          <p:cNvSpPr txBox="1"/>
          <p:nvPr/>
        </p:nvSpPr>
        <p:spPr>
          <a:xfrm>
            <a:off x="4541663" y="3654952"/>
            <a:ext cx="309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3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Label Features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[3]</a:t>
            </a:r>
            <a:endParaRPr kumimoji="1"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0DC7A-CA10-A455-48EC-80DC6E819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3141250"/>
            <a:ext cx="2544271" cy="3924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8261DA-794E-2658-7E5D-DB641AD69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09842"/>
              </p:ext>
            </p:extLst>
          </p:nvPr>
        </p:nvGraphicFramePr>
        <p:xfrm>
          <a:off x="4734326" y="2897410"/>
          <a:ext cx="2712123" cy="243840"/>
        </p:xfrm>
        <a:graphic>
          <a:graphicData uri="http://schemas.openxmlformats.org/drawingml/2006/table">
            <a:tbl>
              <a:tblPr/>
              <a:tblGrid>
                <a:gridCol w="904041">
                  <a:extLst>
                    <a:ext uri="{9D8B030D-6E8A-4147-A177-3AD203B41FA5}">
                      <a16:colId xmlns:a16="http://schemas.microsoft.com/office/drawing/2014/main" val="2490709450"/>
                    </a:ext>
                  </a:extLst>
                </a:gridCol>
                <a:gridCol w="904041">
                  <a:extLst>
                    <a:ext uri="{9D8B030D-6E8A-4147-A177-3AD203B41FA5}">
                      <a16:colId xmlns:a16="http://schemas.microsoft.com/office/drawing/2014/main" val="2375110383"/>
                    </a:ext>
                  </a:extLst>
                </a:gridCol>
                <a:gridCol w="904041">
                  <a:extLst>
                    <a:ext uri="{9D8B030D-6E8A-4147-A177-3AD203B41FA5}">
                      <a16:colId xmlns:a16="http://schemas.microsoft.com/office/drawing/2014/main" val="2326152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effectLst/>
                        </a:rPr>
                        <a:t>기온</a:t>
                      </a:r>
                      <a:r>
                        <a:rPr lang="en-US" altLang="ko-KR" sz="1000" b="1">
                          <a:effectLst/>
                        </a:rPr>
                        <a:t>(°</a:t>
                      </a:r>
                      <a:r>
                        <a:rPr lang="en" sz="1000" b="1">
                          <a:effectLst/>
                        </a:rPr>
                        <a:t>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강수량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en" sz="1000" b="1" dirty="0">
                          <a:effectLst/>
                        </a:rPr>
                        <a:t>mm)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습도</a:t>
                      </a:r>
                      <a:r>
                        <a:rPr lang="en-US" altLang="ko-KR" sz="1000" b="1" dirty="0">
                          <a:effectLst/>
                        </a:rPr>
                        <a:t>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631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33731B-0FB3-EADE-81AD-39FF08189F59}"/>
              </a:ext>
            </a:extLst>
          </p:cNvPr>
          <p:cNvSpPr txBox="1"/>
          <p:nvPr/>
        </p:nvSpPr>
        <p:spPr>
          <a:xfrm>
            <a:off x="3748159" y="319509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ko-KR" altLang="en-US" sz="1600" dirty="0"/>
              <a:t>시간 뒤</a:t>
            </a:r>
          </a:p>
        </p:txBody>
      </p:sp>
    </p:spTree>
    <p:extLst>
      <p:ext uri="{BB962C8B-B14F-4D97-AF65-F5344CB8AC3E}">
        <p14:creationId xmlns:p14="http://schemas.microsoft.com/office/powerpoint/2010/main" val="4137926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E1B35-8334-5AC3-62F5-A0A58CC6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날씨 데이터 </a:t>
            </a:r>
            <a:r>
              <a:rPr kumimoji="1" lang="en-US" altLang="ko-KR" dirty="0"/>
              <a:t>Label -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1BFF-9E56-7DF1-85D1-DB83B0ECCE27}"/>
              </a:ext>
            </a:extLst>
          </p:cNvPr>
          <p:cNvSpPr txBox="1"/>
          <p:nvPr/>
        </p:nvSpPr>
        <p:spPr>
          <a:xfrm>
            <a:off x="4308427" y="5159956"/>
            <a:ext cx="331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32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Batch Size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[32,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3]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D6448-72A6-A9DD-9614-6EC37D5DA949}"/>
              </a:ext>
            </a:extLst>
          </p:cNvPr>
          <p:cNvSpPr txBox="1"/>
          <p:nvPr/>
        </p:nvSpPr>
        <p:spPr>
          <a:xfrm>
            <a:off x="3539249" y="2612740"/>
            <a:ext cx="50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…</a:t>
            </a:r>
            <a:endParaRPr kumimoji="1"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8E5C8D-BD49-E372-40F9-F040E20BA0F2}"/>
              </a:ext>
            </a:extLst>
          </p:cNvPr>
          <p:cNvGrpSpPr/>
          <p:nvPr/>
        </p:nvGrpSpPr>
        <p:grpSpPr>
          <a:xfrm>
            <a:off x="4176907" y="2743560"/>
            <a:ext cx="3374456" cy="1456134"/>
            <a:chOff x="4176907" y="2743560"/>
            <a:chExt cx="3374456" cy="145613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70DD55E-6E30-9C6C-17CF-CAF23504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6907" y="2743560"/>
              <a:ext cx="2544271" cy="3924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961E180-915D-0636-146D-33DE593A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800" y="2962620"/>
              <a:ext cx="2544271" cy="3924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05AE09A-0AF5-BDC6-C212-2C2D3B857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123" y="3204540"/>
              <a:ext cx="2544271" cy="3924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2D1DACE-5352-CC7D-4474-B33D6356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0446" y="3428934"/>
              <a:ext cx="2544271" cy="392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8DA81F8-C975-327A-2A1C-DEBCCFE1A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8769" y="3618114"/>
              <a:ext cx="2544271" cy="3924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D2F1A1F-5608-B7A5-C794-5FFF3C8B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7092" y="3807294"/>
              <a:ext cx="2544271" cy="3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09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b="1" dirty="0"/>
              <a:t>모델 구현 </a:t>
            </a:r>
            <a:r>
              <a:rPr kumimoji="1" lang="en-US" altLang="ko-KR" sz="6000" b="1" dirty="0"/>
              <a:t>&amp;</a:t>
            </a:r>
            <a:r>
              <a:rPr kumimoji="1" lang="ko-KR" altLang="en-US" sz="6000" b="1" dirty="0"/>
              <a:t> 학습 과정</a:t>
            </a:r>
          </a:p>
        </p:txBody>
      </p:sp>
    </p:spTree>
    <p:extLst>
      <p:ext uri="{BB962C8B-B14F-4D97-AF65-F5344CB8AC3E}">
        <p14:creationId xmlns:p14="http://schemas.microsoft.com/office/powerpoint/2010/main" val="401658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880D0-26C0-7F0F-DC83-5B47C4EB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초기</a:t>
            </a:r>
            <a:r>
              <a:rPr kumimoji="1" lang="ko-KR" altLang="en-US" dirty="0"/>
              <a:t> 계획 모델</a:t>
            </a:r>
            <a:endParaRPr kumimoji="1" lang="ko-Kore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5643D44-C3FB-CFC0-59CD-AA259323DFEB}"/>
              </a:ext>
            </a:extLst>
          </p:cNvPr>
          <p:cNvSpPr txBox="1">
            <a:spLocks/>
          </p:cNvSpPr>
          <p:nvPr/>
        </p:nvSpPr>
        <p:spPr>
          <a:xfrm>
            <a:off x="165967" y="1027701"/>
            <a:ext cx="6401088" cy="59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/>
              <a:t>1. LSTM input</a:t>
            </a:r>
            <a:r>
              <a:rPr kumimoji="1" lang="ko-KR" altLang="en-US" sz="2400" dirty="0"/>
              <a:t>에 </a:t>
            </a:r>
            <a:r>
              <a:rPr kumimoji="1" lang="en-US" altLang="ko-KR" sz="2400" dirty="0"/>
              <a:t>feature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vector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concatenate</a:t>
            </a:r>
            <a:endParaRPr kumimoji="1" lang="ko-KR" altLang="en-US" sz="2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925331E-9E34-E078-A69E-4863DF79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8" y="1917679"/>
            <a:ext cx="8063345" cy="44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880D0-26C0-7F0F-DC83-5B47C4EB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초기</a:t>
            </a:r>
            <a:r>
              <a:rPr kumimoji="1" lang="ko-KR" altLang="en-US" dirty="0"/>
              <a:t> 계획 모델</a:t>
            </a:r>
            <a:endParaRPr kumimoji="1" lang="ko-Kore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5643D44-C3FB-CFC0-59CD-AA259323DFEB}"/>
              </a:ext>
            </a:extLst>
          </p:cNvPr>
          <p:cNvSpPr txBox="1">
            <a:spLocks/>
          </p:cNvSpPr>
          <p:nvPr/>
        </p:nvSpPr>
        <p:spPr>
          <a:xfrm>
            <a:off x="165966" y="1027701"/>
            <a:ext cx="6721721" cy="595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/>
              <a:t>2. LSTM output</a:t>
            </a:r>
            <a:r>
              <a:rPr kumimoji="1" lang="ko-KR" altLang="en-US" sz="2400" dirty="0"/>
              <a:t>에 </a:t>
            </a:r>
            <a:r>
              <a:rPr kumimoji="1" lang="en-US" altLang="ko-KR" sz="2400" dirty="0"/>
              <a:t>feature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vector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concatenate</a:t>
            </a:r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ACD40-5DB6-F33D-6F81-CD73C194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86" y="1876768"/>
            <a:ext cx="8262834" cy="47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0F902B3-D2E0-901F-DD13-1E30F0BF3FBE}"/>
              </a:ext>
            </a:extLst>
          </p:cNvPr>
          <p:cNvSpPr txBox="1"/>
          <p:nvPr/>
        </p:nvSpPr>
        <p:spPr>
          <a:xfrm>
            <a:off x="1395352" y="1711449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[32,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7]</a:t>
            </a:r>
            <a:endParaRPr kumimoji="1" lang="ko-KR" altLang="en-US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6613A1-C740-0AE9-00C0-7B26137BF0FD}"/>
              </a:ext>
            </a:extLst>
          </p:cNvPr>
          <p:cNvGrpSpPr/>
          <p:nvPr/>
        </p:nvGrpSpPr>
        <p:grpSpPr>
          <a:xfrm>
            <a:off x="328863" y="4669253"/>
            <a:ext cx="3508195" cy="1197320"/>
            <a:chOff x="258677" y="1383632"/>
            <a:chExt cx="11856021" cy="405800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BE65A3E-61C7-26AE-88C7-9B135638ADA5}"/>
                </a:ext>
              </a:extLst>
            </p:cNvPr>
            <p:cNvGrpSpPr/>
            <p:nvPr/>
          </p:nvGrpSpPr>
          <p:grpSpPr>
            <a:xfrm>
              <a:off x="258677" y="1383632"/>
              <a:ext cx="10134166" cy="3092899"/>
              <a:chOff x="838200" y="1866900"/>
              <a:chExt cx="10134166" cy="3092899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1457F23B-CC9A-95B6-847E-0B331F716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C9066D6-0303-9F67-F812-2F0BB35B6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2A78CFAC-2297-0703-5527-61AC5A5A1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8F86561-AC8A-A10E-13DE-211722908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9A33273D-89BB-F2D3-9FA1-D8BD7F9A7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3C7D673-4625-990E-F752-AA5768CEC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08B504C-D6F7-BDBA-D046-BDA50E43CD39}"/>
                </a:ext>
              </a:extLst>
            </p:cNvPr>
            <p:cNvGrpSpPr/>
            <p:nvPr/>
          </p:nvGrpSpPr>
          <p:grpSpPr>
            <a:xfrm>
              <a:off x="838200" y="1690688"/>
              <a:ext cx="10134166" cy="3092899"/>
              <a:chOff x="838200" y="1866900"/>
              <a:chExt cx="10134166" cy="3092899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22CF7D2-A91E-1F8B-0C9F-F58B22B88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8E9196D8-DD61-7C2B-526B-D9E18673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EF22850-814A-1435-321B-BB8FD280E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747539E5-6D88-B7D7-5B06-CFDC10791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9580834-566B-8208-91A4-E563D3598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6286E7A0-A1D2-BBDF-4913-D1095D5B2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938961C-8161-35E2-B361-CFA07CACAC74}"/>
                </a:ext>
              </a:extLst>
            </p:cNvPr>
            <p:cNvGrpSpPr/>
            <p:nvPr/>
          </p:nvGrpSpPr>
          <p:grpSpPr>
            <a:xfrm>
              <a:off x="1421729" y="2012391"/>
              <a:ext cx="10134166" cy="3092899"/>
              <a:chOff x="838200" y="1866900"/>
              <a:chExt cx="10134166" cy="309289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256F53C-DBCC-3F3E-F9CD-2C580FF2F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5726A01D-F7D8-75BE-F7A6-14F3F1E99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4B78C60-0331-B5B7-26B0-6E2BB28D4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376C9DD1-C083-94C2-0CA5-1C39AC844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3023EAF-6102-8DD2-303B-F5E15AE6F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5C6AD939-5439-C31F-8DEB-677142E77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A4AA9F4-3647-3C62-1F08-4303590A0EAC}"/>
                </a:ext>
              </a:extLst>
            </p:cNvPr>
            <p:cNvGrpSpPr/>
            <p:nvPr/>
          </p:nvGrpSpPr>
          <p:grpSpPr>
            <a:xfrm>
              <a:off x="1980532" y="2348741"/>
              <a:ext cx="10134166" cy="3092899"/>
              <a:chOff x="838200" y="1866900"/>
              <a:chExt cx="10134166" cy="3092899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DAA4211-2E7C-059D-7B54-B6F1056CD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46802F8-DD74-74B4-263F-B2F6BA9DA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D0D1FB14-9E0E-0151-4F58-D89A5C406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4166" y="1866900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66A1E51-CF44-47E6-A5F4-FF7C23C32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1867903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43CE7F7-B97E-552F-13A3-D0D17F111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396696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A1120B08-3842-73FD-2973-52254967D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5966" y="3397699"/>
                <a:ext cx="3378200" cy="15621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6D987F2-4CC4-941C-2D0B-16AFA3E03793}"/>
              </a:ext>
            </a:extLst>
          </p:cNvPr>
          <p:cNvSpPr txBox="1"/>
          <p:nvPr/>
        </p:nvSpPr>
        <p:spPr>
          <a:xfrm>
            <a:off x="853536" y="602991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[32,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100,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100]</a:t>
            </a:r>
            <a:endParaRPr kumimoji="1" lang="ko-KR" altLang="en-US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AA0DBD1-5759-FFD9-E712-CB66EB90173C}"/>
              </a:ext>
            </a:extLst>
          </p:cNvPr>
          <p:cNvSpPr/>
          <p:nvPr/>
        </p:nvSpPr>
        <p:spPr>
          <a:xfrm>
            <a:off x="3973872" y="687386"/>
            <a:ext cx="1379621" cy="6876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LSTM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97244C7-6531-B4C5-81D9-8F0DA6247E32}"/>
              </a:ext>
            </a:extLst>
          </p:cNvPr>
          <p:cNvSpPr/>
          <p:nvPr/>
        </p:nvSpPr>
        <p:spPr>
          <a:xfrm>
            <a:off x="5908592" y="4109949"/>
            <a:ext cx="1379621" cy="6876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LSTM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274641-648D-A3FA-F4B5-7864B7592C38}"/>
              </a:ext>
            </a:extLst>
          </p:cNvPr>
          <p:cNvSpPr/>
          <p:nvPr/>
        </p:nvSpPr>
        <p:spPr>
          <a:xfrm>
            <a:off x="6300537" y="682708"/>
            <a:ext cx="1379621" cy="687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0BB58B-8141-6B56-945D-FDF8D0E66FF5}"/>
              </a:ext>
            </a:extLst>
          </p:cNvPr>
          <p:cNvSpPr/>
          <p:nvPr/>
        </p:nvSpPr>
        <p:spPr>
          <a:xfrm>
            <a:off x="7304080" y="5239961"/>
            <a:ext cx="1379621" cy="6876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D93BF4-0A10-2600-48B5-BF6BF1B331DE}"/>
              </a:ext>
            </a:extLst>
          </p:cNvPr>
          <p:cNvSpPr/>
          <p:nvPr/>
        </p:nvSpPr>
        <p:spPr>
          <a:xfrm>
            <a:off x="4079736" y="4114800"/>
            <a:ext cx="1379621" cy="6876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CNN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1CEB120-A010-3832-2698-DB3278BFA22B}"/>
              </a:ext>
            </a:extLst>
          </p:cNvPr>
          <p:cNvSpPr/>
          <p:nvPr/>
        </p:nvSpPr>
        <p:spPr>
          <a:xfrm>
            <a:off x="8396164" y="2731359"/>
            <a:ext cx="1395282" cy="13952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Average</a:t>
            </a:r>
            <a:endParaRPr kumimoji="1"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09860BA-8002-0919-B1A6-9B5D1551C55D}"/>
              </a:ext>
            </a:extLst>
          </p:cNvPr>
          <p:cNvSpPr/>
          <p:nvPr/>
        </p:nvSpPr>
        <p:spPr>
          <a:xfrm>
            <a:off x="5035287" y="5184459"/>
            <a:ext cx="1370479" cy="13704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Flatten</a:t>
            </a:r>
            <a:endParaRPr kumimoji="1" lang="ko-KR" altLang="en-US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42C39B9-8E78-5558-19C3-1F7DA0B12ED2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3554639" y="1031186"/>
            <a:ext cx="419233" cy="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17AE0F4-C239-310E-3547-7C61D738F871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 flipV="1">
            <a:off x="5353493" y="1026508"/>
            <a:ext cx="947044" cy="4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9A0E480-04A1-C5E5-FDC3-00958EA9B724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3817544" y="4802400"/>
            <a:ext cx="952003" cy="639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439557B-7214-C796-26D3-F794DEC3A426}"/>
              </a:ext>
            </a:extLst>
          </p:cNvPr>
          <p:cNvCxnSpPr>
            <a:cxnSpLocks/>
            <a:stCxn id="68" idx="2"/>
            <a:endCxn id="71" idx="1"/>
          </p:cNvCxnSpPr>
          <p:nvPr/>
        </p:nvCxnSpPr>
        <p:spPr>
          <a:xfrm>
            <a:off x="4769547" y="4802400"/>
            <a:ext cx="466442" cy="582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9F77A6A-C86F-8A9B-907C-92EA87C020DA}"/>
              </a:ext>
            </a:extLst>
          </p:cNvPr>
          <p:cNvCxnSpPr>
            <a:cxnSpLocks/>
            <a:stCxn id="71" idx="7"/>
            <a:endCxn id="65" idx="2"/>
          </p:cNvCxnSpPr>
          <p:nvPr/>
        </p:nvCxnSpPr>
        <p:spPr>
          <a:xfrm flipV="1">
            <a:off x="6205064" y="4797549"/>
            <a:ext cx="393339" cy="587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158CC58-4796-02B6-B746-38703DF512A5}"/>
              </a:ext>
            </a:extLst>
          </p:cNvPr>
          <p:cNvCxnSpPr>
            <a:cxnSpLocks/>
            <a:stCxn id="65" idx="2"/>
            <a:endCxn id="67" idx="1"/>
          </p:cNvCxnSpPr>
          <p:nvPr/>
        </p:nvCxnSpPr>
        <p:spPr>
          <a:xfrm>
            <a:off x="6598403" y="4797549"/>
            <a:ext cx="705677" cy="786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E4246B7-4239-2A99-E650-730E8C7FF34E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>
            <a:off x="7680158" y="1026508"/>
            <a:ext cx="920340" cy="1909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E1910D2F-43A1-6D16-942E-7246AA9C83B8}"/>
              </a:ext>
            </a:extLst>
          </p:cNvPr>
          <p:cNvCxnSpPr>
            <a:cxnSpLocks/>
            <a:stCxn id="67" idx="0"/>
            <a:endCxn id="69" idx="3"/>
          </p:cNvCxnSpPr>
          <p:nvPr/>
        </p:nvCxnSpPr>
        <p:spPr>
          <a:xfrm flipV="1">
            <a:off x="7993891" y="3922307"/>
            <a:ext cx="606607" cy="1317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6188AC5-97F9-0B75-A079-5997EA0B5227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9791446" y="3429000"/>
            <a:ext cx="3752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185A1F6-6EA5-71E2-FD8D-42A811E11B2D}"/>
              </a:ext>
            </a:extLst>
          </p:cNvPr>
          <p:cNvSpPr txBox="1"/>
          <p:nvPr/>
        </p:nvSpPr>
        <p:spPr>
          <a:xfrm>
            <a:off x="10435125" y="414831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[32, 3]</a:t>
            </a:r>
            <a:endParaRPr kumimoji="1" lang="ko-KR" altLang="en-US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F3D9D9D-FBA0-F442-C368-9376C7C61CB0}"/>
              </a:ext>
            </a:extLst>
          </p:cNvPr>
          <p:cNvSpPr txBox="1"/>
          <p:nvPr/>
        </p:nvSpPr>
        <p:spPr>
          <a:xfrm>
            <a:off x="1020249" y="209392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CSV </a:t>
            </a:r>
            <a:r>
              <a:rPr kumimoji="1" lang="ko-KR" altLang="en-US" dirty="0"/>
              <a:t>날씨 데이터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B387C63-3C8E-C7A2-2372-29BE9ECC8180}"/>
              </a:ext>
            </a:extLst>
          </p:cNvPr>
          <p:cNvSpPr txBox="1"/>
          <p:nvPr/>
        </p:nvSpPr>
        <p:spPr>
          <a:xfrm>
            <a:off x="975365" y="639924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위성 영상 이미지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673CE1B-380E-321D-69E6-B3F295F10EAE}"/>
              </a:ext>
            </a:extLst>
          </p:cNvPr>
          <p:cNvGrpSpPr/>
          <p:nvPr/>
        </p:nvGrpSpPr>
        <p:grpSpPr>
          <a:xfrm>
            <a:off x="2615945" y="3446367"/>
            <a:ext cx="4307201" cy="676469"/>
            <a:chOff x="2495566" y="3434996"/>
            <a:chExt cx="4307201" cy="676469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25F7968-F278-ED8C-A7FB-552BF3A85C02}"/>
                </a:ext>
              </a:extLst>
            </p:cNvPr>
            <p:cNvGrpSpPr/>
            <p:nvPr/>
          </p:nvGrpSpPr>
          <p:grpSpPr>
            <a:xfrm>
              <a:off x="2495566" y="3434996"/>
              <a:ext cx="4307201" cy="374256"/>
              <a:chOff x="2367034" y="3570550"/>
              <a:chExt cx="4307201" cy="374256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025DC68-3218-BE7E-585C-64FBBE0B4E7D}"/>
                  </a:ext>
                </a:extLst>
              </p:cNvPr>
              <p:cNvSpPr txBox="1"/>
              <p:nvPr/>
            </p:nvSpPr>
            <p:spPr>
              <a:xfrm>
                <a:off x="2367034" y="3570550"/>
                <a:ext cx="2124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[32,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6,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100,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100]</a:t>
                </a:r>
                <a:endParaRPr kumimoji="1" lang="ko-KR" altLang="en-US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508A6AB-F6CC-E1C7-C671-527DE2310E59}"/>
                  </a:ext>
                </a:extLst>
              </p:cNvPr>
              <p:cNvSpPr txBox="1"/>
              <p:nvPr/>
            </p:nvSpPr>
            <p:spPr>
              <a:xfrm>
                <a:off x="4840079" y="3575474"/>
                <a:ext cx="1834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[32,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6,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32,32,32]</a:t>
                </a:r>
                <a:endParaRPr kumimoji="1" lang="ko-KR" altLang="en-US" dirty="0"/>
              </a:p>
            </p:txBody>
          </p: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91D3AA86-C30A-B4CF-0DDC-9ECE40C24B81}"/>
                  </a:ext>
                </a:extLst>
              </p:cNvPr>
              <p:cNvCxnSpPr>
                <a:cxnSpLocks/>
                <a:stCxn id="146" idx="3"/>
                <a:endCxn id="147" idx="1"/>
              </p:cNvCxnSpPr>
              <p:nvPr/>
            </p:nvCxnSpPr>
            <p:spPr>
              <a:xfrm>
                <a:off x="4491333" y="3755216"/>
                <a:ext cx="348746" cy="492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D05F21F-3D2C-5F7B-77E6-112DD3900EE5}"/>
                </a:ext>
              </a:extLst>
            </p:cNvPr>
            <p:cNvSpPr txBox="1"/>
            <p:nvPr/>
          </p:nvSpPr>
          <p:spPr>
            <a:xfrm>
              <a:off x="3400421" y="3742133"/>
              <a:ext cx="2738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각 이미지들 합성곱 처리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22E03E26-CC32-3FAE-1244-B17244D07BF4}"/>
              </a:ext>
            </a:extLst>
          </p:cNvPr>
          <p:cNvSpPr txBox="1"/>
          <p:nvPr/>
        </p:nvSpPr>
        <p:spPr>
          <a:xfrm>
            <a:off x="4918062" y="6488668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[32,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32768]</a:t>
            </a:r>
            <a:endParaRPr kumimoji="1"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E0F5070-3B04-FBFB-2EE5-3B85969E8AB6}"/>
              </a:ext>
            </a:extLst>
          </p:cNvPr>
          <p:cNvSpPr txBox="1"/>
          <p:nvPr/>
        </p:nvSpPr>
        <p:spPr>
          <a:xfrm>
            <a:off x="9899721" y="45356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예측 날씨 데이터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55D343-4900-86A1-0DF1-E763834E0A6D}"/>
              </a:ext>
            </a:extLst>
          </p:cNvPr>
          <p:cNvSpPr txBox="1"/>
          <p:nvPr/>
        </p:nvSpPr>
        <p:spPr>
          <a:xfrm>
            <a:off x="7765863" y="8418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[7,3]</a:t>
            </a:r>
            <a:endParaRPr kumimoji="1"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903D20B-4850-A6A1-D2C4-29344C9851F0}"/>
              </a:ext>
            </a:extLst>
          </p:cNvPr>
          <p:cNvSpPr txBox="1"/>
          <p:nvPr/>
        </p:nvSpPr>
        <p:spPr>
          <a:xfrm>
            <a:off x="8186133" y="485476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[7,3]</a:t>
            </a:r>
            <a:endParaRPr kumimoji="1"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9F23CBD-BB6D-BA63-5013-A4A713325A08}"/>
              </a:ext>
            </a:extLst>
          </p:cNvPr>
          <p:cNvSpPr txBox="1"/>
          <p:nvPr/>
        </p:nvSpPr>
        <p:spPr>
          <a:xfrm>
            <a:off x="8396164" y="204311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74ADA14-D458-1F48-2179-081A4FB2D990}"/>
              </a:ext>
            </a:extLst>
          </p:cNvPr>
          <p:cNvSpPr txBox="1"/>
          <p:nvPr/>
        </p:nvSpPr>
        <p:spPr>
          <a:xfrm>
            <a:off x="8393451" y="428774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521AC58-3209-5D72-3984-CC633DA92A3B}"/>
              </a:ext>
            </a:extLst>
          </p:cNvPr>
          <p:cNvSpPr txBox="1"/>
          <p:nvPr/>
        </p:nvSpPr>
        <p:spPr>
          <a:xfrm>
            <a:off x="8434009" y="356037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(A + B) / 2</a:t>
            </a:r>
            <a:endParaRPr kumimoji="1" lang="ko-KR" altLang="en-US" dirty="0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FB41661-30A5-446B-AD8E-3BFE7C9BF60D}"/>
              </a:ext>
            </a:extLst>
          </p:cNvPr>
          <p:cNvGrpSpPr/>
          <p:nvPr/>
        </p:nvGrpSpPr>
        <p:grpSpPr>
          <a:xfrm>
            <a:off x="10023273" y="2913596"/>
            <a:ext cx="2094742" cy="1032003"/>
            <a:chOff x="4176907" y="2743560"/>
            <a:chExt cx="3374456" cy="1456134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20F1889C-3554-B583-780D-BDE95889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907" y="2743560"/>
              <a:ext cx="2544271" cy="392400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856B4B8E-6FD4-4EE0-F44D-6C7B51F2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800" y="2962620"/>
              <a:ext cx="2544271" cy="392400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80E67801-DEBC-679B-C887-A517064AE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2123" y="3204540"/>
              <a:ext cx="2544271" cy="392400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07B03A4D-068E-3492-42F9-3E88047D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446" y="3428934"/>
              <a:ext cx="2544271" cy="392400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3C616EB7-B197-34FE-0FD0-5A005A541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769" y="3618114"/>
              <a:ext cx="2544271" cy="392400"/>
            </a:xfrm>
            <a:prstGeom prst="rect">
              <a:avLst/>
            </a:prstGeom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0E279C3E-AD5C-EFE0-A4C8-2F91C5DF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7092" y="3807294"/>
              <a:ext cx="2544271" cy="392400"/>
            </a:xfrm>
            <a:prstGeom prst="rect">
              <a:avLst/>
            </a:prstGeom>
          </p:spPr>
        </p:pic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CA60056-708B-49F7-5EFC-E49B7C2D9C44}"/>
              </a:ext>
            </a:extLst>
          </p:cNvPr>
          <p:cNvGrpSpPr/>
          <p:nvPr/>
        </p:nvGrpSpPr>
        <p:grpSpPr>
          <a:xfrm>
            <a:off x="237429" y="271317"/>
            <a:ext cx="3317209" cy="1365638"/>
            <a:chOff x="1470890" y="1875555"/>
            <a:chExt cx="9171237" cy="3526780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495DB4B4-3762-C783-E5F9-5F3355BE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890" y="1875555"/>
              <a:ext cx="7665054" cy="2250849"/>
            </a:xfrm>
            <a:prstGeom prst="rect">
              <a:avLst/>
            </a:pr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0D831B5B-83B4-57AD-7451-F6C97827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2951" y="2363015"/>
              <a:ext cx="7665054" cy="2250849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466025EC-42D5-268A-7649-23B497BB6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5012" y="2686999"/>
              <a:ext cx="7665054" cy="2250849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3D18FD0-3ED2-212E-D121-9934884A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7073" y="3151486"/>
              <a:ext cx="7665054" cy="22508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BF1BCB-8FAB-FCD4-E10B-FCAA7840DA7A}"/>
              </a:ext>
            </a:extLst>
          </p:cNvPr>
          <p:cNvSpPr txBox="1"/>
          <p:nvPr/>
        </p:nvSpPr>
        <p:spPr>
          <a:xfrm>
            <a:off x="8816434" y="195511"/>
            <a:ext cx="331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/>
              <a:t>최종 구현 모델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9671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BECEE73-823F-86A1-4483-F21F57059274}"/>
              </a:ext>
            </a:extLst>
          </p:cNvPr>
          <p:cNvGrpSpPr/>
          <p:nvPr/>
        </p:nvGrpSpPr>
        <p:grpSpPr>
          <a:xfrm>
            <a:off x="154036" y="3706845"/>
            <a:ext cx="5352288" cy="2831931"/>
            <a:chOff x="70266" y="3644981"/>
            <a:chExt cx="5352288" cy="28319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11F043-230E-9C51-4206-05AEE42774D9}"/>
                </a:ext>
              </a:extLst>
            </p:cNvPr>
            <p:cNvGrpSpPr/>
            <p:nvPr/>
          </p:nvGrpSpPr>
          <p:grpSpPr>
            <a:xfrm>
              <a:off x="70266" y="3644981"/>
              <a:ext cx="5352288" cy="1831949"/>
              <a:chOff x="258677" y="1383632"/>
              <a:chExt cx="11856021" cy="405800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735FC92-4B9F-CE21-F3A2-F29D3B305732}"/>
                  </a:ext>
                </a:extLst>
              </p:cNvPr>
              <p:cNvGrpSpPr/>
              <p:nvPr/>
            </p:nvGrpSpPr>
            <p:grpSpPr>
              <a:xfrm>
                <a:off x="258677" y="1383632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CF5E4E3-1A15-7DBB-577C-970E6292D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88BF01B8-D43B-4D01-9C43-D2DD10399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8634945B-7B6F-C396-7892-35124A67F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0123140A-6BE6-B1AC-AE16-DD7EECA85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960CF6E1-5B11-6488-DBE4-322ECC32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5FDE87E8-B5A3-B782-4458-7ACA7B178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BA93D38-D887-AA60-0383-6FE87D6BE691}"/>
                  </a:ext>
                </a:extLst>
              </p:cNvPr>
              <p:cNvGrpSpPr/>
              <p:nvPr/>
            </p:nvGrpSpPr>
            <p:grpSpPr>
              <a:xfrm>
                <a:off x="838200" y="1690688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49999757-05D2-994F-8647-7D8ABC4A0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A3A19BE-BB35-9BE5-A50D-7E432B0D5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2FB08CE-879B-12F6-0E78-3FBFABD0A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08729EE9-4B25-4CCA-C9A1-BFCE5838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70313063-CF1C-EEC6-55F8-7821D7279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6A8E3ED-ACFD-D89C-4CB2-DCAE1F20D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7D9CD5C-0A75-E685-27F3-3B4177EFD5EB}"/>
                  </a:ext>
                </a:extLst>
              </p:cNvPr>
              <p:cNvGrpSpPr/>
              <p:nvPr/>
            </p:nvGrpSpPr>
            <p:grpSpPr>
              <a:xfrm>
                <a:off x="1421729" y="2012391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91F1C352-30D6-37C8-4472-AB73C6D00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2F5E090E-1596-E49B-8944-E79C0B6A1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2999CB8-8E36-1002-6D57-A593A7497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3DC4842-E4D1-4A55-3700-58E7B17143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12398B5F-F1F5-90F8-D7C6-5A0BA970BF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F8B446ED-6312-09FF-EF94-E76A3A734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D3F349-A016-EFE5-B502-4E892BA6661F}"/>
                  </a:ext>
                </a:extLst>
              </p:cNvPr>
              <p:cNvGrpSpPr/>
              <p:nvPr/>
            </p:nvGrpSpPr>
            <p:grpSpPr>
              <a:xfrm>
                <a:off x="1980532" y="2348741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E7DA5CDE-91E2-2976-9DF1-F8C09B997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1E6645F-316C-6080-33AC-27F0FBB11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548A89A6-E232-7041-AFC4-9621FE182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1B39AAB4-293E-3670-299A-52C1C18F7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65072D2-9650-18CE-0198-767DEADED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3C9C7AD4-0851-EC9F-16AE-E0644105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735F5E-866A-5E7A-3656-ACD86A62C0A6}"/>
                </a:ext>
              </a:extLst>
            </p:cNvPr>
            <p:cNvSpPr txBox="1"/>
            <p:nvPr/>
          </p:nvSpPr>
          <p:spPr>
            <a:xfrm>
              <a:off x="773687" y="5553582"/>
              <a:ext cx="43102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Train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Image Data</a:t>
              </a:r>
            </a:p>
            <a:p>
              <a:r>
                <a:rPr kumimoji="1" lang="en-US" altLang="ko-KR" dirty="0"/>
                <a:t>(2019.07.25 00:00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~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2021.12.31 23:00)</a:t>
              </a:r>
              <a:endParaRPr lang="en-US" altLang="ko-KR" dirty="0"/>
            </a:p>
            <a:p>
              <a:r>
                <a:rPr lang="en" altLang="ko-KR" b="1" dirty="0">
                  <a:solidFill>
                    <a:srgbClr val="00B0F0"/>
                  </a:solidFill>
                </a:rPr>
                <a:t>-&gt; 669 torch.Size([32, 6, 1, 100, 100])</a:t>
              </a:r>
              <a:endParaRPr kumimoji="1" lang="en-US" altLang="ko-KR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3E15A5A-C508-1450-6FDA-D982C849316A}"/>
              </a:ext>
            </a:extLst>
          </p:cNvPr>
          <p:cNvSpPr txBox="1"/>
          <p:nvPr/>
        </p:nvSpPr>
        <p:spPr>
          <a:xfrm>
            <a:off x="690884" y="2634753"/>
            <a:ext cx="4161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Train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Weather Data</a:t>
            </a:r>
          </a:p>
          <a:p>
            <a:r>
              <a:rPr kumimoji="1" lang="en-US" altLang="ko-KR" dirty="0"/>
              <a:t>(2019.07.25</a:t>
            </a:r>
            <a:r>
              <a:rPr kumimoji="1" lang="ko-KR" altLang="en-US" dirty="0"/>
              <a:t> </a:t>
            </a:r>
            <a:r>
              <a:rPr kumimoji="1" lang="en-US" altLang="ko-KR" dirty="0"/>
              <a:t>00:00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2021.12.31</a:t>
            </a:r>
            <a:r>
              <a:rPr kumimoji="1" lang="ko-KR" altLang="en-US" dirty="0"/>
              <a:t> </a:t>
            </a:r>
            <a:r>
              <a:rPr kumimoji="1" lang="en-US" altLang="ko-KR" dirty="0"/>
              <a:t>23:00)</a:t>
            </a:r>
            <a:endParaRPr lang="en-US" altLang="ko-KR" dirty="0"/>
          </a:p>
          <a:p>
            <a:r>
              <a:rPr lang="en" altLang="ko-KR" b="1" dirty="0">
                <a:solidFill>
                  <a:srgbClr val="00B0F0"/>
                </a:solidFill>
              </a:rPr>
              <a:t>-&gt; 669 torch.Size([32, 6, 7])</a:t>
            </a:r>
            <a:endParaRPr kumimoji="1" lang="en-US" altLang="ko-KR" b="1" dirty="0">
              <a:solidFill>
                <a:srgbClr val="00B0F0"/>
              </a:solidFill>
            </a:endParaRPr>
          </a:p>
        </p:txBody>
      </p:sp>
      <p:sp>
        <p:nvSpPr>
          <p:cNvPr id="104" name="제목 1">
            <a:extLst>
              <a:ext uri="{FF2B5EF4-FFF2-40B4-BE49-F238E27FC236}">
                <a16:creationId xmlns:a16="http://schemas.microsoft.com/office/drawing/2014/main" id="{22E08DAE-FF31-441A-E039-2A3B6A23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109"/>
            <a:ext cx="10515600" cy="1325563"/>
          </a:xfrm>
        </p:spPr>
        <p:txBody>
          <a:bodyPr>
            <a:normAutofit fontScale="90000"/>
          </a:bodyPr>
          <a:lstStyle/>
          <a:p>
            <a:pPr algn="r"/>
            <a:r>
              <a:rPr kumimoji="1" lang="en-US" altLang="ko-KR" sz="6000" b="1" dirty="0"/>
              <a:t>Training Data</a:t>
            </a:r>
            <a:br>
              <a:rPr kumimoji="1" lang="en-US" altLang="ko-KR" dirty="0"/>
            </a:br>
            <a:r>
              <a:rPr kumimoji="1" lang="en-US" altLang="ko-KR" sz="2700" dirty="0"/>
              <a:t>(2019.07.25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00:00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~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2021.12.31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23:00)</a:t>
            </a:r>
            <a:br>
              <a:rPr kumimoji="1" lang="en-US" altLang="ko-KR" sz="2700" dirty="0"/>
            </a:br>
            <a:r>
              <a:rPr kumimoji="1" lang="en-US" altLang="ko-KR" sz="2700" dirty="0"/>
              <a:t>21379</a:t>
            </a:r>
            <a:r>
              <a:rPr kumimoji="1" lang="ko-KR" altLang="en-US" sz="2700" dirty="0"/>
              <a:t>개</a:t>
            </a:r>
            <a:br>
              <a:rPr lang="en-US" altLang="ko-KR" sz="2700" dirty="0"/>
            </a:br>
            <a:endParaRPr kumimoji="1" lang="ko-KR" altLang="en-US" sz="27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C08908-E1E2-F219-B2DF-14298D48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56" y="256848"/>
            <a:ext cx="3617846" cy="2375696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65B0EBA-FDAB-86F1-44BC-FC59FBF7DDD2}"/>
              </a:ext>
            </a:extLst>
          </p:cNvPr>
          <p:cNvGrpSpPr/>
          <p:nvPr/>
        </p:nvGrpSpPr>
        <p:grpSpPr>
          <a:xfrm>
            <a:off x="7192083" y="2391342"/>
            <a:ext cx="4161717" cy="2642559"/>
            <a:chOff x="7654930" y="2273811"/>
            <a:chExt cx="4161717" cy="2642559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D927E0-8544-E55A-63F4-7A204B63FD03}"/>
                </a:ext>
              </a:extLst>
            </p:cNvPr>
            <p:cNvSpPr txBox="1"/>
            <p:nvPr/>
          </p:nvSpPr>
          <p:spPr>
            <a:xfrm>
              <a:off x="7654930" y="3993040"/>
              <a:ext cx="41617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Train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Label Data</a:t>
              </a:r>
            </a:p>
            <a:p>
              <a:r>
                <a:rPr kumimoji="1" lang="en-US" altLang="ko-KR" dirty="0"/>
                <a:t>(2019.07.25 00:00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~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2021.12.31 23:00)</a:t>
              </a:r>
              <a:endParaRPr lang="en-US" altLang="ko-KR" dirty="0"/>
            </a:p>
            <a:p>
              <a:r>
                <a:rPr lang="en" altLang="ko-KR" b="1" dirty="0"/>
                <a:t>-&gt; 669 torch.Size([32, 3])</a:t>
              </a:r>
              <a:endParaRPr kumimoji="1" lang="en-US" altLang="ko-KR" b="1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C7E1A1-3EA2-9F1E-A08A-F841E7B9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2572" y="2273811"/>
              <a:ext cx="3507721" cy="1645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042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BECEE73-823F-86A1-4483-F21F57059274}"/>
              </a:ext>
            </a:extLst>
          </p:cNvPr>
          <p:cNvGrpSpPr/>
          <p:nvPr/>
        </p:nvGrpSpPr>
        <p:grpSpPr>
          <a:xfrm>
            <a:off x="154036" y="3706845"/>
            <a:ext cx="5352288" cy="2831931"/>
            <a:chOff x="70266" y="3644981"/>
            <a:chExt cx="5352288" cy="28319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11F043-230E-9C51-4206-05AEE42774D9}"/>
                </a:ext>
              </a:extLst>
            </p:cNvPr>
            <p:cNvGrpSpPr/>
            <p:nvPr/>
          </p:nvGrpSpPr>
          <p:grpSpPr>
            <a:xfrm>
              <a:off x="70266" y="3644981"/>
              <a:ext cx="5352288" cy="1831949"/>
              <a:chOff x="258677" y="1383632"/>
              <a:chExt cx="11856021" cy="405800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735FC92-4B9F-CE21-F3A2-F29D3B305732}"/>
                  </a:ext>
                </a:extLst>
              </p:cNvPr>
              <p:cNvGrpSpPr/>
              <p:nvPr/>
            </p:nvGrpSpPr>
            <p:grpSpPr>
              <a:xfrm>
                <a:off x="258677" y="1383632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CF5E4E3-1A15-7DBB-577C-970E6292D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88BF01B8-D43B-4D01-9C43-D2DD10399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8634945B-7B6F-C396-7892-35124A67F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0123140A-6BE6-B1AC-AE16-DD7EECA85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960CF6E1-5B11-6488-DBE4-322ECC32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5FDE87E8-B5A3-B782-4458-7ACA7B178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BA93D38-D887-AA60-0383-6FE87D6BE691}"/>
                  </a:ext>
                </a:extLst>
              </p:cNvPr>
              <p:cNvGrpSpPr/>
              <p:nvPr/>
            </p:nvGrpSpPr>
            <p:grpSpPr>
              <a:xfrm>
                <a:off x="838200" y="1690688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49999757-05D2-994F-8647-7D8ABC4A0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A3A19BE-BB35-9BE5-A50D-7E432B0D5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2FB08CE-879B-12F6-0E78-3FBFABD0A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08729EE9-4B25-4CCA-C9A1-BFCE58382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70313063-CF1C-EEC6-55F8-7821D7279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66A8E3ED-ACFD-D89C-4CB2-DCAE1F20D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7D9CD5C-0A75-E685-27F3-3B4177EFD5EB}"/>
                  </a:ext>
                </a:extLst>
              </p:cNvPr>
              <p:cNvGrpSpPr/>
              <p:nvPr/>
            </p:nvGrpSpPr>
            <p:grpSpPr>
              <a:xfrm>
                <a:off x="1421729" y="2012391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91F1C352-30D6-37C8-4472-AB73C6D00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2F5E090E-1596-E49B-8944-E79C0B6A1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2999CB8-8E36-1002-6D57-A593A7497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3DC4842-E4D1-4A55-3700-58E7B17143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12398B5F-F1F5-90F8-D7C6-5A0BA970BF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F8B446ED-6312-09FF-EF94-E76A3A734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D3F349-A016-EFE5-B502-4E892BA6661F}"/>
                  </a:ext>
                </a:extLst>
              </p:cNvPr>
              <p:cNvGrpSpPr/>
              <p:nvPr/>
            </p:nvGrpSpPr>
            <p:grpSpPr>
              <a:xfrm>
                <a:off x="1980532" y="2348741"/>
                <a:ext cx="10134166" cy="3092899"/>
                <a:chOff x="838200" y="1866900"/>
                <a:chExt cx="10134166" cy="3092899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E7DA5CDE-91E2-2976-9DF1-F8C09B997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1E6645F-316C-6080-33AC-27F0FBB11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548A89A6-E232-7041-AFC4-9621FE182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4166" y="1866900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1B39AAB4-293E-3670-299A-52C1C18F7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1867903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65072D2-9650-18CE-0198-767DEADED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3396696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3C9C7AD4-0851-EC9F-16AE-E0644105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15966" y="3397699"/>
                  <a:ext cx="3378200" cy="15621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735F5E-866A-5E7A-3656-ACD86A62C0A6}"/>
                </a:ext>
              </a:extLst>
            </p:cNvPr>
            <p:cNvSpPr txBox="1"/>
            <p:nvPr/>
          </p:nvSpPr>
          <p:spPr>
            <a:xfrm>
              <a:off x="773687" y="5553582"/>
              <a:ext cx="41617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Test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Image Data</a:t>
              </a:r>
            </a:p>
            <a:p>
              <a:r>
                <a:rPr kumimoji="1" lang="en-US" altLang="ko-KR" dirty="0"/>
                <a:t>(2022.01.01 00:00 ~ 2022.05.11 23:00)</a:t>
              </a:r>
              <a:br>
                <a:rPr kumimoji="1" lang="en-US" altLang="ko-KR" dirty="0"/>
              </a:br>
              <a:r>
                <a:rPr kumimoji="1" lang="en-US" altLang="ko-KR" b="1" dirty="0">
                  <a:solidFill>
                    <a:srgbClr val="FF0000"/>
                  </a:solidFill>
                </a:rPr>
                <a:t>-&gt; </a:t>
              </a:r>
              <a:r>
                <a:rPr kumimoji="1" lang="en" altLang="ko-KR" b="1" dirty="0">
                  <a:solidFill>
                    <a:srgbClr val="FF0000"/>
                  </a:solidFill>
                </a:rPr>
                <a:t>99</a:t>
              </a:r>
              <a:r>
                <a:rPr lang="en" altLang="ko-KR" b="1" dirty="0">
                  <a:solidFill>
                    <a:srgbClr val="FF0000"/>
                  </a:solidFill>
                </a:rPr>
                <a:t> torch.Size([32, 6, 1, 100, 100])</a:t>
              </a:r>
              <a:endParaRPr kumimoji="1" lang="en-US" altLang="ko-K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4" name="제목 1">
            <a:extLst>
              <a:ext uri="{FF2B5EF4-FFF2-40B4-BE49-F238E27FC236}">
                <a16:creationId xmlns:a16="http://schemas.microsoft.com/office/drawing/2014/main" id="{22E08DAE-FF31-441A-E039-2A3B6A23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865"/>
            <a:ext cx="10515600" cy="1325563"/>
          </a:xfrm>
        </p:spPr>
        <p:txBody>
          <a:bodyPr>
            <a:normAutofit fontScale="90000"/>
          </a:bodyPr>
          <a:lstStyle/>
          <a:p>
            <a:pPr algn="r"/>
            <a:r>
              <a:rPr kumimoji="1" lang="en-US" altLang="ko-KR" sz="6000" b="1" dirty="0"/>
              <a:t>Test Data</a:t>
            </a:r>
            <a:br>
              <a:rPr kumimoji="1" lang="en-US" altLang="ko-KR" dirty="0"/>
            </a:br>
            <a:r>
              <a:rPr kumimoji="1" lang="en-US" altLang="ko-KR" sz="2700" dirty="0"/>
              <a:t>(2022.01.01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00:00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~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2022.05.11</a:t>
            </a:r>
            <a:r>
              <a:rPr kumimoji="1" lang="ko-KR" altLang="en-US" sz="2700" dirty="0"/>
              <a:t> </a:t>
            </a:r>
            <a:r>
              <a:rPr kumimoji="1" lang="en-US" altLang="ko-KR" sz="2700" dirty="0"/>
              <a:t>23:00)</a:t>
            </a:r>
            <a:br>
              <a:rPr kumimoji="1" lang="en-US" altLang="ko-KR" sz="2700" dirty="0"/>
            </a:br>
            <a:r>
              <a:rPr kumimoji="1" lang="en-US" altLang="ko-KR" sz="2700" dirty="0"/>
              <a:t>3139</a:t>
            </a:r>
            <a:r>
              <a:rPr kumimoji="1" lang="ko-KR" altLang="en-US" sz="2700" dirty="0"/>
              <a:t>개</a:t>
            </a:r>
            <a:br>
              <a:rPr lang="en-US" altLang="ko-KR" sz="2700" dirty="0"/>
            </a:br>
            <a:endParaRPr kumimoji="1" lang="ko-KR" altLang="en-US" sz="2700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D9BAC3C-26D4-EBA3-DFF9-9B76A7FE4EC2}"/>
              </a:ext>
            </a:extLst>
          </p:cNvPr>
          <p:cNvGrpSpPr/>
          <p:nvPr/>
        </p:nvGrpSpPr>
        <p:grpSpPr>
          <a:xfrm>
            <a:off x="741494" y="101614"/>
            <a:ext cx="4161717" cy="3470372"/>
            <a:chOff x="741494" y="101614"/>
            <a:chExt cx="4161717" cy="347037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E15A5A-C508-1450-6FDA-D982C849316A}"/>
                </a:ext>
              </a:extLst>
            </p:cNvPr>
            <p:cNvSpPr txBox="1"/>
            <p:nvPr/>
          </p:nvSpPr>
          <p:spPr>
            <a:xfrm>
              <a:off x="741494" y="2648656"/>
              <a:ext cx="41617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Test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Weather Data</a:t>
              </a:r>
            </a:p>
            <a:p>
              <a:r>
                <a:rPr kumimoji="1" lang="en-US" altLang="ko-KR" dirty="0"/>
                <a:t>(2022.01.01 00:00 ~ 2022.05.11 23:00)</a:t>
              </a:r>
              <a:br>
                <a:rPr kumimoji="1" lang="en-US" altLang="ko-KR" dirty="0"/>
              </a:br>
              <a:r>
                <a:rPr kumimoji="1" lang="en-US" altLang="ko-KR" b="1" dirty="0">
                  <a:solidFill>
                    <a:srgbClr val="FF0000"/>
                  </a:solidFill>
                </a:rPr>
                <a:t>-&gt; </a:t>
              </a:r>
              <a:r>
                <a:rPr kumimoji="1" lang="en" altLang="ko-KR" b="1" dirty="0">
                  <a:solidFill>
                    <a:srgbClr val="FF0000"/>
                  </a:solidFill>
                </a:rPr>
                <a:t>99</a:t>
              </a:r>
              <a:r>
                <a:rPr lang="en" altLang="ko-KR" b="1" dirty="0">
                  <a:solidFill>
                    <a:srgbClr val="FF0000"/>
                  </a:solidFill>
                </a:rPr>
                <a:t> torch.Size([32, 6, 7])</a:t>
              </a:r>
              <a:endParaRPr kumimoji="1" lang="en-US" altLang="ko-KR" b="1" dirty="0">
                <a:solidFill>
                  <a:srgbClr val="FF0000"/>
                </a:solidFill>
              </a:endParaRPr>
            </a:p>
          </p:txBody>
        </p:sp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AC8DE58-FD42-D301-CFC3-089AD93E2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268" y="101614"/>
              <a:ext cx="3871552" cy="253306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3DD73E8-A00B-398E-4EE6-994DE13A18E2}"/>
              </a:ext>
            </a:extLst>
          </p:cNvPr>
          <p:cNvGrpSpPr/>
          <p:nvPr/>
        </p:nvGrpSpPr>
        <p:grpSpPr>
          <a:xfrm>
            <a:off x="7351198" y="2498576"/>
            <a:ext cx="4161717" cy="2604076"/>
            <a:chOff x="8468929" y="3571426"/>
            <a:chExt cx="4161717" cy="2604076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D927E0-8544-E55A-63F4-7A204B63FD03}"/>
                </a:ext>
              </a:extLst>
            </p:cNvPr>
            <p:cNvSpPr txBox="1"/>
            <p:nvPr/>
          </p:nvSpPr>
          <p:spPr>
            <a:xfrm>
              <a:off x="8468929" y="5252172"/>
              <a:ext cx="41617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Test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Label Data</a:t>
              </a:r>
            </a:p>
            <a:p>
              <a:r>
                <a:rPr kumimoji="1" lang="en-US" altLang="ko-KR" dirty="0"/>
                <a:t>(2022.01.01 00:00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~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2022.05.11 23:00)</a:t>
              </a:r>
              <a:br>
                <a:rPr lang="en-US" altLang="ko-KR" dirty="0"/>
              </a:br>
              <a:r>
                <a:rPr lang="en-US" altLang="ko-KR" b="1" dirty="0">
                  <a:solidFill>
                    <a:srgbClr val="FF0000"/>
                  </a:solidFill>
                </a:rPr>
                <a:t>-&gt; </a:t>
              </a:r>
              <a:r>
                <a:rPr lang="en" altLang="ko-KR" b="1" dirty="0">
                  <a:solidFill>
                    <a:srgbClr val="FF0000"/>
                  </a:solidFill>
                </a:rPr>
                <a:t>99 torch.Size([32, 3])</a:t>
              </a:r>
              <a:endParaRPr kumimoji="1" lang="en-US" altLang="ko-KR" b="1" dirty="0">
                <a:solidFill>
                  <a:srgbClr val="FF0000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5E5E7D-CE31-1322-E968-8637FF56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3065" y="3571426"/>
              <a:ext cx="3263387" cy="1514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965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8648F-B835-B5F2-B887-72E84097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과정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A2603-4EB0-5A2B-84FC-D88453EF5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dirty="0"/>
              <a:t>C</a:t>
            </a:r>
            <a:r>
              <a:rPr kumimoji="1" lang="en-US" altLang="ko-KR" dirty="0"/>
              <a:t>SV,</a:t>
            </a:r>
            <a:r>
              <a:rPr kumimoji="1" lang="ko-KR" altLang="en-US" dirty="0"/>
              <a:t> 이미지 </a:t>
            </a:r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Load</a:t>
            </a:r>
            <a:r>
              <a:rPr kumimoji="1" lang="ko-KR" altLang="en-US" dirty="0"/>
              <a:t> 및 가공</a:t>
            </a:r>
            <a:endParaRPr kumimoji="1"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dirty="0"/>
              <a:t>BATCH_SIZE, SEQUENCE_LENGTH</a:t>
            </a:r>
            <a:r>
              <a:rPr kumimoji="1" lang="ko-KR" altLang="en-US" dirty="0"/>
              <a:t> 등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파라미터에 맞게 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수행한 뒤 </a:t>
            </a:r>
            <a:r>
              <a:rPr kumimoji="1" lang="en-US" altLang="ko-KR" dirty="0"/>
              <a:t>tensor</a:t>
            </a:r>
            <a:r>
              <a:rPr kumimoji="1" lang="ko-KR" altLang="en-US" dirty="0"/>
              <a:t> 자료형으로 변환</a:t>
            </a:r>
            <a:endParaRPr kumimoji="1"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dirty="0"/>
              <a:t>Train </a:t>
            </a:r>
            <a:r>
              <a:rPr kumimoji="1" lang="ko-KR" altLang="en-US" dirty="0"/>
              <a:t>데이터로 학습</a:t>
            </a:r>
            <a:endParaRPr kumimoji="1"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dirty="0"/>
              <a:t>Loss Function : MSE</a:t>
            </a:r>
            <a:r>
              <a:rPr kumimoji="1" lang="en-US" altLang="ko-KR"/>
              <a:t>, Optimizer : Adam</a:t>
            </a:r>
            <a:endParaRPr kumimoji="1"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dirty="0"/>
              <a:t>Test</a:t>
            </a:r>
            <a:r>
              <a:rPr kumimoji="1" lang="ko-KR" altLang="en-US" dirty="0"/>
              <a:t> 데이터로 검증 및 결과 </a:t>
            </a:r>
            <a:r>
              <a:rPr kumimoji="1" lang="en-US" altLang="ko-KR" dirty="0"/>
              <a:t>Plotting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66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76308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sz="6000" b="1" dirty="0"/>
              <a:t>결과 분석</a:t>
            </a:r>
            <a:br>
              <a:rPr kumimoji="1" lang="en-US" altLang="ko-KR" sz="6000" b="1" dirty="0"/>
            </a:br>
            <a:r>
              <a:rPr kumimoji="1" lang="en-US" altLang="ko-KR" sz="6000" b="1" dirty="0"/>
              <a:t>&amp;</a:t>
            </a:r>
            <a:br>
              <a:rPr kumimoji="1" lang="en-US" altLang="ko-KR" sz="6000" b="1" dirty="0"/>
            </a:br>
            <a:r>
              <a:rPr kumimoji="1" lang="en-US" altLang="ko-KR" sz="6000" b="1" dirty="0"/>
              <a:t>Trial and Error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29350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E341-0C5F-BD89-5AD5-F96E016D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초기</a:t>
            </a:r>
            <a:r>
              <a:rPr kumimoji="1" lang="ko-KR" altLang="en-US" b="1" dirty="0"/>
              <a:t> 학습 파라미터</a:t>
            </a:r>
            <a:endParaRPr kumimoji="1" lang="ko-Kore-KR" altLang="en-US" b="1" dirty="0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8CBAC015-8217-BC2D-A067-1AE7DA95D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4" y="1690688"/>
            <a:ext cx="4813300" cy="1273714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B62C97-E3D7-D5DF-5F9A-687807A2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4" y="3096463"/>
            <a:ext cx="4642592" cy="537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C3D1B0-88F4-F1E7-E74F-0BF9088F6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583" r="376"/>
          <a:stretch/>
        </p:blipFill>
        <p:spPr>
          <a:xfrm>
            <a:off x="8457914" y="465783"/>
            <a:ext cx="3373333" cy="6135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6836F7-325A-873E-CBA9-7EC45B432413}"/>
              </a:ext>
            </a:extLst>
          </p:cNvPr>
          <p:cNvSpPr txBox="1"/>
          <p:nvPr/>
        </p:nvSpPr>
        <p:spPr>
          <a:xfrm>
            <a:off x="4095822" y="6305204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Optimization</a:t>
            </a:r>
            <a:r>
              <a:rPr kumimoji="1" lang="ko-KR" altLang="en-US" b="1" dirty="0">
                <a:solidFill>
                  <a:srgbClr val="FF0000"/>
                </a:solidFill>
              </a:rPr>
              <a:t>이 제대로 되고 있지 </a:t>
            </a:r>
            <a:r>
              <a:rPr kumimoji="1" lang="en-US" altLang="ko-KR" b="1" dirty="0">
                <a:solidFill>
                  <a:srgbClr val="FF0000"/>
                </a:solidFill>
              </a:rPr>
              <a:t>X  &lt;-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8424C8E-A273-D370-806A-B3B3D466C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74" y="3766087"/>
            <a:ext cx="2584103" cy="487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C04CD7-C812-33AD-D108-30D4AE504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499" y="3875810"/>
            <a:ext cx="3373333" cy="23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2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E341-0C5F-BD89-5AD5-F96E016D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re-KR" altLang="en-US" sz="2800" b="1" dirty="0"/>
              <a:t>이미지</a:t>
            </a:r>
            <a:r>
              <a:rPr lang="ko-KR" altLang="en-US" sz="2800" b="1" dirty="0"/>
              <a:t> 데이터와 수치 데이터의 </a:t>
            </a:r>
            <a:r>
              <a:rPr lang="en-US" altLang="ko-KR" sz="2800" b="1" dirty="0"/>
              <a:t>Feature </a:t>
            </a:r>
            <a:r>
              <a:rPr lang="ko-KR" altLang="en-US" sz="2800" b="1" dirty="0"/>
              <a:t>수가 문제</a:t>
            </a:r>
            <a:r>
              <a:rPr lang="en-US" altLang="ko-KR" sz="2800" b="1" dirty="0"/>
              <a:t>?</a:t>
            </a:r>
            <a:endParaRPr lang="ko-Kore-KR" altLang="en-US" sz="28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80C68D4-8B26-6F08-E6CB-E1FF5286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7" y="1781613"/>
            <a:ext cx="3036023" cy="4200212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326FD2-04A1-AA4B-D126-82C68BAB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354"/>
            <a:ext cx="7067550" cy="30672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100" dirty="0"/>
              <a:t>이미지</a:t>
            </a:r>
            <a:r>
              <a:rPr lang="ko-KR" altLang="en-US" sz="2100" dirty="0"/>
              <a:t> 데이터를 제외하고 </a:t>
            </a:r>
            <a:r>
              <a:rPr lang="en-US" altLang="ko-KR" sz="2100" dirty="0"/>
              <a:t>CSV </a:t>
            </a:r>
            <a:r>
              <a:rPr lang="ko-KR" altLang="en-US" sz="2100" dirty="0"/>
              <a:t>데이터로만 학습시켜 봄</a:t>
            </a:r>
            <a:endParaRPr lang="en-US" altLang="ko-KR" sz="2100" dirty="0"/>
          </a:p>
          <a:p>
            <a:pPr>
              <a:lnSpc>
                <a:spcPct val="150000"/>
              </a:lnSpc>
            </a:pPr>
            <a:r>
              <a:rPr lang="en-US" altLang="ko-Kore-KR" sz="2100" dirty="0"/>
              <a:t>Loss</a:t>
            </a:r>
            <a:r>
              <a:rPr lang="ko-KR" altLang="en-US" sz="2100" dirty="0"/>
              <a:t>값 꾸준히 감소 </a:t>
            </a:r>
            <a:r>
              <a:rPr lang="en-US" altLang="ko-KR" sz="2100" dirty="0"/>
              <a:t>-&gt;</a:t>
            </a:r>
            <a:r>
              <a:rPr lang="ko-KR" altLang="en-US" sz="2100" dirty="0"/>
              <a:t> </a:t>
            </a:r>
            <a:r>
              <a:rPr lang="en-US" altLang="ko-KR" sz="2100" dirty="0"/>
              <a:t>Optimization</a:t>
            </a:r>
            <a:r>
              <a:rPr lang="ko-KR" altLang="en-US" sz="2100" dirty="0"/>
              <a:t> 제대로 수행</a:t>
            </a:r>
            <a:endParaRPr lang="en-US" altLang="ko-KR" sz="2100" dirty="0"/>
          </a:p>
          <a:p>
            <a:pPr>
              <a:lnSpc>
                <a:spcPct val="150000"/>
              </a:lnSpc>
            </a:pPr>
            <a:r>
              <a:rPr lang="ko-KR" altLang="en-US" sz="2100" dirty="0"/>
              <a:t>예측 결과도 어느 정도 유사</a:t>
            </a:r>
            <a:endParaRPr lang="en-US" altLang="ko-KR" sz="2100" dirty="0"/>
          </a:p>
          <a:p>
            <a:pPr>
              <a:lnSpc>
                <a:spcPct val="150000"/>
              </a:lnSpc>
            </a:pPr>
            <a:r>
              <a:rPr lang="ko-KR" altLang="en-US" sz="2100" b="1" dirty="0">
                <a:solidFill>
                  <a:srgbClr val="00B0F0"/>
                </a:solidFill>
              </a:rPr>
              <a:t>모델에는 이상 </a:t>
            </a:r>
            <a:r>
              <a:rPr lang="en-US" altLang="ko-KR" sz="2100" b="1" dirty="0">
                <a:solidFill>
                  <a:srgbClr val="00B0F0"/>
                </a:solidFill>
              </a:rPr>
              <a:t>X</a:t>
            </a:r>
            <a:endParaRPr lang="ko-Kore-KR" altLang="en-US" sz="2100" b="1" dirty="0">
              <a:solidFill>
                <a:srgbClr val="00B0F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8F18D-01EB-9A60-2415-CDB56B64C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" t="56195" r="3954" b="2649"/>
          <a:stretch/>
        </p:blipFill>
        <p:spPr>
          <a:xfrm>
            <a:off x="3979602" y="3997234"/>
            <a:ext cx="3798586" cy="24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7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E341-0C5F-BD89-5AD5-F96E016D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원인 분석</a:t>
            </a:r>
            <a:endParaRPr lang="ko-Kore-KR" altLang="en-US" sz="2800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326FD2-04A1-AA4B-D126-82C68BAB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95354"/>
            <a:ext cx="10667035" cy="45975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/>
              <a:t>수치 데이터의 칼럼 마다 단위가 달라 숫자의 절대적인 값 차이가 큼 </a:t>
            </a:r>
            <a:endParaRPr lang="en-US" altLang="ko-KR" sz="21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100" b="1" dirty="0">
                <a:solidFill>
                  <a:srgbClr val="FF0000"/>
                </a:solidFill>
              </a:rPr>
              <a:t> </a:t>
            </a:r>
            <a:r>
              <a:rPr lang="en-US" altLang="ko-KR" sz="2100" b="1" dirty="0">
                <a:solidFill>
                  <a:srgbClr val="FF0000"/>
                </a:solidFill>
              </a:rPr>
              <a:t>-&gt;</a:t>
            </a:r>
            <a:r>
              <a:rPr lang="ko-KR" altLang="en-US" sz="2100" b="1" dirty="0">
                <a:solidFill>
                  <a:srgbClr val="FF0000"/>
                </a:solidFill>
              </a:rPr>
              <a:t> 정규화 필요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 err="1"/>
              <a:t>hidden_size</a:t>
            </a:r>
            <a:r>
              <a:rPr lang="en-US" altLang="ko-KR" sz="2100" dirty="0"/>
              <a:t> = 1    &gt;&gt; </a:t>
            </a:r>
            <a:r>
              <a:rPr lang="ko-KR" altLang="en-US" sz="2100" dirty="0"/>
              <a:t>값이 너무 작음</a:t>
            </a:r>
            <a:endParaRPr lang="en-US" altLang="ko-KR" sz="21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100" dirty="0"/>
              <a:t> </a:t>
            </a:r>
            <a:r>
              <a:rPr lang="en-US" altLang="ko-KR" sz="2100" b="1" dirty="0">
                <a:solidFill>
                  <a:srgbClr val="FF0000"/>
                </a:solidFill>
              </a:rPr>
              <a:t>-&gt;</a:t>
            </a:r>
            <a:r>
              <a:rPr lang="ko-KR" altLang="en-US" sz="2100" b="1" dirty="0">
                <a:solidFill>
                  <a:srgbClr val="FF0000"/>
                </a:solidFill>
              </a:rPr>
              <a:t> 좀 더 늘려야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541737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AB8B-DE84-79A6-90C3-DCEF2F8A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b="1" dirty="0"/>
              <a:t>Trial</a:t>
            </a:r>
            <a:endParaRPr kumimoji="1" lang="ko-Kore-KR" altLang="en-US" sz="48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AEB9C93-055D-F504-9646-96E4968F2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5793" y="1690688"/>
            <a:ext cx="3242296" cy="3848465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AEBD14-A2B4-C186-2ED5-B0BAE794C57B}"/>
              </a:ext>
            </a:extLst>
          </p:cNvPr>
          <p:cNvGrpSpPr/>
          <p:nvPr/>
        </p:nvGrpSpPr>
        <p:grpSpPr>
          <a:xfrm>
            <a:off x="646674" y="1839511"/>
            <a:ext cx="3907420" cy="2116285"/>
            <a:chOff x="838200" y="2148879"/>
            <a:chExt cx="3907420" cy="21162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16D63F-E735-71DA-86A8-B49EC602F277}"/>
                </a:ext>
              </a:extLst>
            </p:cNvPr>
            <p:cNvSpPr txBox="1"/>
            <p:nvPr/>
          </p:nvSpPr>
          <p:spPr>
            <a:xfrm>
              <a:off x="1845198" y="2148879"/>
              <a:ext cx="2900422" cy="211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400" dirty="0"/>
                <a:t>정규화</a:t>
              </a:r>
              <a:r>
                <a:rPr kumimoji="1" lang="ko-KR" altLang="en-US" sz="2400" dirty="0"/>
                <a:t> 수행</a:t>
              </a:r>
              <a:endParaRPr kumimoji="1" lang="en-US" altLang="ko-KR" sz="2400" dirty="0"/>
            </a:p>
            <a:p>
              <a:pPr>
                <a:lnSpc>
                  <a:spcPct val="150000"/>
                </a:lnSpc>
              </a:pPr>
              <a:r>
                <a:rPr kumimoji="1" lang="en-US" altLang="ko-KR" sz="2400" dirty="0"/>
                <a:t>&amp;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2400" dirty="0" err="1"/>
                <a:t>hidden_size</a:t>
              </a:r>
              <a:r>
                <a:rPr kumimoji="1" lang="en-US" altLang="ko-Kore-KR" sz="2400" dirty="0"/>
                <a:t> : 1&gt;&gt;3</a:t>
              </a:r>
            </a:p>
            <a:p>
              <a:pPr>
                <a:lnSpc>
                  <a:spcPct val="150000"/>
                </a:lnSpc>
              </a:pPr>
              <a:endParaRPr kumimoji="1" lang="ko-Kore-KR" altLang="en-US" dirty="0"/>
            </a:p>
          </p:txBody>
        </p:sp>
        <p:sp>
          <p:nvSpPr>
            <p:cNvPr id="7" name="줄무늬가 있는 오른쪽 화살표[S] 6">
              <a:extLst>
                <a:ext uri="{FF2B5EF4-FFF2-40B4-BE49-F238E27FC236}">
                  <a16:creationId xmlns:a16="http://schemas.microsoft.com/office/drawing/2014/main" id="{EFACF5B2-5F60-C0D8-278E-08B5F6FF1235}"/>
                </a:ext>
              </a:extLst>
            </p:cNvPr>
            <p:cNvSpPr/>
            <p:nvPr/>
          </p:nvSpPr>
          <p:spPr>
            <a:xfrm>
              <a:off x="838200" y="2221445"/>
              <a:ext cx="659757" cy="532435"/>
            </a:xfrm>
            <a:prstGeom prst="stripedRightArrow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919C69-E7CA-E949-BCDD-C4BC3EA74FA1}"/>
              </a:ext>
            </a:extLst>
          </p:cNvPr>
          <p:cNvSpPr txBox="1"/>
          <p:nvPr/>
        </p:nvSpPr>
        <p:spPr>
          <a:xfrm>
            <a:off x="1510663" y="503010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Optimization</a:t>
            </a:r>
            <a:r>
              <a:rPr kumimoji="1" lang="ko-KR" altLang="en-US" b="1" dirty="0"/>
              <a:t>은 잘 수행되지만</a:t>
            </a:r>
            <a:endParaRPr kumimoji="1" lang="en-US" altLang="ko-KR" b="1" dirty="0"/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Loss</a:t>
            </a:r>
            <a:r>
              <a:rPr kumimoji="1" lang="ko-KR" altLang="en-US" b="1" dirty="0">
                <a:solidFill>
                  <a:srgbClr val="FF0000"/>
                </a:solidFill>
              </a:rPr>
              <a:t> 값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여전히 큼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EE00F6-F3CF-6794-7BAD-C8C535DE0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4"/>
          <a:stretch/>
        </p:blipFill>
        <p:spPr>
          <a:xfrm>
            <a:off x="4901335" y="3298784"/>
            <a:ext cx="3479127" cy="22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03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AB8B-DE84-79A6-90C3-DCEF2F8A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b="1" dirty="0"/>
              <a:t>Trial</a:t>
            </a:r>
            <a:endParaRPr kumimoji="1" lang="ko-Kore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6D63F-E735-71DA-86A8-B49EC602F277}"/>
              </a:ext>
            </a:extLst>
          </p:cNvPr>
          <p:cNvSpPr txBox="1"/>
          <p:nvPr/>
        </p:nvSpPr>
        <p:spPr>
          <a:xfrm>
            <a:off x="1845198" y="2148879"/>
            <a:ext cx="5030164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400" dirty="0" err="1"/>
              <a:t>hidden_size</a:t>
            </a:r>
            <a:r>
              <a:rPr kumimoji="1" lang="en-US" altLang="ko-Kore-KR" sz="2400" dirty="0"/>
              <a:t> : 3 &gt;&gt; 20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400" dirty="0" err="1"/>
              <a:t>learning_rate</a:t>
            </a:r>
            <a:r>
              <a:rPr kumimoji="1" lang="en-US" altLang="ko-Kore-KR" sz="2400" dirty="0"/>
              <a:t> : 0.0001 &gt;&gt; 0.001</a:t>
            </a:r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7" name="줄무늬가 있는 오른쪽 화살표[S] 6">
            <a:extLst>
              <a:ext uri="{FF2B5EF4-FFF2-40B4-BE49-F238E27FC236}">
                <a16:creationId xmlns:a16="http://schemas.microsoft.com/office/drawing/2014/main" id="{EFACF5B2-5F60-C0D8-278E-08B5F6FF1235}"/>
              </a:ext>
            </a:extLst>
          </p:cNvPr>
          <p:cNvSpPr/>
          <p:nvPr/>
        </p:nvSpPr>
        <p:spPr>
          <a:xfrm>
            <a:off x="838200" y="2221445"/>
            <a:ext cx="659757" cy="532435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내용 개체 틀 9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39252D34-EB49-BDB2-D9BD-8695975B5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7278" y="468630"/>
            <a:ext cx="2110474" cy="5920739"/>
          </a:xfrm>
        </p:spPr>
      </p:pic>
      <p:pic>
        <p:nvPicPr>
          <p:cNvPr id="12" name="그림 11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B749B153-EF74-88D9-1C95-A5161D5A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89" y="468630"/>
            <a:ext cx="2150937" cy="5920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9B5574-FBB4-FA1C-6D91-8213BB319344}"/>
              </a:ext>
            </a:extLst>
          </p:cNvPr>
          <p:cNvSpPr txBox="1"/>
          <p:nvPr/>
        </p:nvSpPr>
        <p:spPr>
          <a:xfrm>
            <a:off x="3827242" y="5558372"/>
            <a:ext cx="3265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rgbClr val="00B0F0"/>
                </a:solidFill>
              </a:rPr>
              <a:t>Optimization </a:t>
            </a:r>
            <a:r>
              <a:rPr kumimoji="1" lang="ko-KR" altLang="en-US" sz="2400" b="1" dirty="0">
                <a:solidFill>
                  <a:srgbClr val="00B0F0"/>
                </a:solidFill>
              </a:rPr>
              <a:t>잘 됨</a:t>
            </a:r>
            <a:endParaRPr kumimoji="1" lang="en-US" altLang="ko-Kore-KR" sz="2400" b="1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b="1" dirty="0">
                <a:solidFill>
                  <a:srgbClr val="00B0F0"/>
                </a:solidFill>
              </a:rPr>
              <a:t>Loss</a:t>
            </a:r>
            <a:r>
              <a:rPr kumimoji="1" lang="ko-KR" altLang="en-US" sz="2400" b="1" dirty="0">
                <a:solidFill>
                  <a:srgbClr val="00B0F0"/>
                </a:solidFill>
              </a:rPr>
              <a:t> 값 </a:t>
            </a:r>
            <a:r>
              <a:rPr kumimoji="1" lang="ko-KR" altLang="en-US" sz="2400" b="1" dirty="0" err="1">
                <a:solidFill>
                  <a:srgbClr val="00B0F0"/>
                </a:solidFill>
              </a:rPr>
              <a:t>작아짐</a:t>
            </a:r>
            <a:endParaRPr kumimoji="1" lang="ko-Kore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289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AB8B-DE84-79A6-90C3-DCEF2F8A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b="1" dirty="0" err="1"/>
              <a:t>Etc</a:t>
            </a:r>
            <a:r>
              <a:rPr kumimoji="1" lang="en-US" altLang="ko-Kore-KR" sz="4800" b="1" dirty="0"/>
              <a:t> trial</a:t>
            </a:r>
            <a:endParaRPr kumimoji="1" lang="ko-Kore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6D63F-E735-71DA-86A8-B49EC602F277}"/>
              </a:ext>
            </a:extLst>
          </p:cNvPr>
          <p:cNvSpPr txBox="1"/>
          <p:nvPr/>
        </p:nvSpPr>
        <p:spPr>
          <a:xfrm>
            <a:off x="1830248" y="1706518"/>
            <a:ext cx="891105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 err="1"/>
              <a:t>hidden_size</a:t>
            </a:r>
            <a:r>
              <a:rPr kumimoji="1" lang="en-US" altLang="ko-Kore-KR" dirty="0"/>
              <a:t> : &gt;&gt;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50 </a:t>
            </a:r>
            <a:r>
              <a:rPr kumimoji="1" lang="ko-KR" altLang="en-US" dirty="0"/>
              <a:t>시도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en-US" altLang="ko-Kore-KR" dirty="0"/>
              <a:t>-&gt; </a:t>
            </a:r>
            <a:r>
              <a:rPr kumimoji="1" lang="ko-KR" altLang="en-US" dirty="0"/>
              <a:t>크게 차이 없었음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30</a:t>
            </a:r>
            <a:r>
              <a:rPr kumimoji="1" lang="ko-KR" altLang="en-US" b="1" dirty="0" err="1">
                <a:sym typeface="Wingdings" pitchFamily="2" charset="2"/>
              </a:rPr>
              <a:t>으로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Fix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ym typeface="Wingdings" pitchFamily="2" charset="2"/>
              </a:rPr>
              <a:t>많은 양의 데이터로 인해 긴 학습 시간</a:t>
            </a:r>
            <a:endParaRPr kumimoji="1" lang="en-US" altLang="ko-KR" b="1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itchFamily="2" charset="2"/>
              </a:rPr>
              <a:t>-&gt;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24529</a:t>
            </a:r>
            <a:r>
              <a:rPr kumimoji="1" lang="ko-KR" altLang="en-US" dirty="0">
                <a:sym typeface="Wingdings" pitchFamily="2" charset="2"/>
              </a:rPr>
              <a:t>개의 데이터 전체를 쓰지 않고 </a:t>
            </a:r>
            <a:r>
              <a:rPr kumimoji="1" lang="en-US" altLang="ko-KR" dirty="0">
                <a:sym typeface="Wingdings" pitchFamily="2" charset="2"/>
              </a:rPr>
              <a:t>5000</a:t>
            </a:r>
            <a:r>
              <a:rPr kumimoji="1" lang="ko-KR" altLang="en-US" dirty="0">
                <a:sym typeface="Wingdings" pitchFamily="2" charset="2"/>
              </a:rPr>
              <a:t>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10000</a:t>
            </a:r>
            <a:r>
              <a:rPr kumimoji="1" lang="ko-KR" altLang="en-US" dirty="0">
                <a:sym typeface="Wingdings" pitchFamily="2" charset="2"/>
              </a:rPr>
              <a:t>개 등으로 잘라서 </a:t>
            </a:r>
            <a:r>
              <a:rPr kumimoji="1" lang="en-US" altLang="ko-KR" dirty="0">
                <a:sym typeface="Wingdings" pitchFamily="2" charset="2"/>
              </a:rPr>
              <a:t>Train &amp; Test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itchFamily="2" charset="2"/>
              </a:rPr>
              <a:t>-&gt;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BATCH_SIZE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32</a:t>
            </a:r>
            <a:r>
              <a:rPr kumimoji="1" lang="ko-KR" altLang="en-US" dirty="0">
                <a:sym typeface="Wingdings" pitchFamily="2" charset="2"/>
              </a:rPr>
              <a:t>로 줄임</a:t>
            </a: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ym typeface="Wingdings" pitchFamily="2" charset="2"/>
              </a:rPr>
              <a:t>-&gt; </a:t>
            </a:r>
            <a:r>
              <a:rPr kumimoji="1" lang="ko-KR" altLang="en-US" dirty="0">
                <a:sym typeface="Wingdings" pitchFamily="2" charset="2"/>
              </a:rPr>
              <a:t>학습된 모델 저장해서 재사용</a:t>
            </a:r>
            <a:endParaRPr kumimoji="1" lang="en-US" altLang="ko-Kore-KR" dirty="0">
              <a:sym typeface="Wingdings" pitchFamily="2" charset="2"/>
            </a:endParaRPr>
          </a:p>
        </p:txBody>
      </p:sp>
      <p:sp>
        <p:nvSpPr>
          <p:cNvPr id="7" name="줄무늬가 있는 오른쪽 화살표[S] 6">
            <a:extLst>
              <a:ext uri="{FF2B5EF4-FFF2-40B4-BE49-F238E27FC236}">
                <a16:creationId xmlns:a16="http://schemas.microsoft.com/office/drawing/2014/main" id="{EFACF5B2-5F60-C0D8-278E-08B5F6FF1235}"/>
              </a:ext>
            </a:extLst>
          </p:cNvPr>
          <p:cNvSpPr/>
          <p:nvPr/>
        </p:nvSpPr>
        <p:spPr>
          <a:xfrm>
            <a:off x="838200" y="1908031"/>
            <a:ext cx="659757" cy="532435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7979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AB8B-DE84-79A6-90C3-DCEF2F8A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b="1" dirty="0" err="1"/>
              <a:t>Etc</a:t>
            </a:r>
            <a:r>
              <a:rPr kumimoji="1" lang="en-US" altLang="ko-Kore-KR" sz="4800" b="1" dirty="0"/>
              <a:t> trial</a:t>
            </a:r>
            <a:endParaRPr kumimoji="1" lang="ko-Kore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6D63F-E735-71DA-86A8-B49EC602F277}"/>
              </a:ext>
            </a:extLst>
          </p:cNvPr>
          <p:cNvSpPr txBox="1"/>
          <p:nvPr/>
        </p:nvSpPr>
        <p:spPr>
          <a:xfrm>
            <a:off x="1783949" y="1947102"/>
            <a:ext cx="891105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ym typeface="Wingdings" pitchFamily="2" charset="2"/>
              </a:rPr>
              <a:t>CSV</a:t>
            </a:r>
            <a:r>
              <a:rPr kumimoji="1" lang="ko-KR" altLang="en-US" b="1" dirty="0">
                <a:sym typeface="Wingdings" pitchFamily="2" charset="2"/>
              </a:rPr>
              <a:t> 날씨 데이터의 기온 </a:t>
            </a:r>
            <a:r>
              <a:rPr kumimoji="1" lang="en-US" altLang="ko-KR" b="1" dirty="0">
                <a:sym typeface="Wingdings" pitchFamily="2" charset="2"/>
              </a:rPr>
              <a:t>Column</a:t>
            </a:r>
            <a:r>
              <a:rPr kumimoji="1" lang="ko-KR" altLang="en-US" b="1" dirty="0">
                <a:sym typeface="Wingdings" pitchFamily="2" charset="2"/>
              </a:rPr>
              <a:t>에 누락된 데이터 </a:t>
            </a:r>
            <a:r>
              <a:rPr kumimoji="1" lang="en-US" altLang="ko-KR" b="1" dirty="0">
                <a:sym typeface="Wingdings" pitchFamily="2" charset="2"/>
              </a:rPr>
              <a:t>1</a:t>
            </a:r>
            <a:r>
              <a:rPr kumimoji="1" lang="ko-KR" altLang="en-US" b="1" dirty="0">
                <a:sym typeface="Wingdings" pitchFamily="2" charset="2"/>
              </a:rPr>
              <a:t>개 존재</a:t>
            </a:r>
            <a:endParaRPr kumimoji="1" lang="en-US" altLang="ko-KR" b="1" dirty="0">
              <a:sym typeface="Wingdings" pitchFamily="2" charset="2"/>
            </a:endParaRPr>
          </a:p>
        </p:txBody>
      </p:sp>
      <p:sp>
        <p:nvSpPr>
          <p:cNvPr id="7" name="줄무늬가 있는 오른쪽 화살표[S] 6">
            <a:extLst>
              <a:ext uri="{FF2B5EF4-FFF2-40B4-BE49-F238E27FC236}">
                <a16:creationId xmlns:a16="http://schemas.microsoft.com/office/drawing/2014/main" id="{EFACF5B2-5F60-C0D8-278E-08B5F6FF1235}"/>
              </a:ext>
            </a:extLst>
          </p:cNvPr>
          <p:cNvSpPr/>
          <p:nvPr/>
        </p:nvSpPr>
        <p:spPr>
          <a:xfrm>
            <a:off x="838200" y="1908031"/>
            <a:ext cx="659757" cy="532435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20C49EA-325D-6378-0FD4-5CA9AB17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3" y="2859455"/>
            <a:ext cx="6483016" cy="1618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B74154-6FF4-1483-1620-454AA9CB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80" y="4111466"/>
            <a:ext cx="2907174" cy="23814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B609F2-8A77-0297-8379-1BA6F4981422}"/>
              </a:ext>
            </a:extLst>
          </p:cNvPr>
          <p:cNvSpPr/>
          <p:nvPr/>
        </p:nvSpPr>
        <p:spPr>
          <a:xfrm>
            <a:off x="2407534" y="3646026"/>
            <a:ext cx="682907" cy="196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2F4F30B-8083-13DD-3C5C-1B774359FE91}"/>
              </a:ext>
            </a:extLst>
          </p:cNvPr>
          <p:cNvCxnSpPr>
            <a:stCxn id="8" idx="3"/>
          </p:cNvCxnSpPr>
          <p:nvPr/>
        </p:nvCxnSpPr>
        <p:spPr>
          <a:xfrm>
            <a:off x="3090441" y="3744411"/>
            <a:ext cx="2372810" cy="19966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7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2AB8B-DE84-79A6-90C3-DCEF2F8A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b="1" dirty="0" err="1"/>
              <a:t>Etc</a:t>
            </a:r>
            <a:r>
              <a:rPr kumimoji="1" lang="en-US" altLang="ko-Kore-KR" sz="4800" b="1" dirty="0"/>
              <a:t> trial</a:t>
            </a:r>
            <a:endParaRPr kumimoji="1" lang="ko-Kore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6D63F-E735-71DA-86A8-B49EC602F277}"/>
              </a:ext>
            </a:extLst>
          </p:cNvPr>
          <p:cNvSpPr txBox="1"/>
          <p:nvPr/>
        </p:nvSpPr>
        <p:spPr>
          <a:xfrm>
            <a:off x="1737651" y="1901512"/>
            <a:ext cx="891105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ym typeface="Wingdings" pitchFamily="2" charset="2"/>
              </a:rPr>
              <a:t>해당 시간대 기온 직접 검색해 본 뒤 추가</a:t>
            </a:r>
            <a:endParaRPr kumimoji="1" lang="en-US" altLang="ko-Kore-KR" dirty="0">
              <a:sym typeface="Wingdings" pitchFamily="2" charset="2"/>
            </a:endParaRPr>
          </a:p>
        </p:txBody>
      </p:sp>
      <p:sp>
        <p:nvSpPr>
          <p:cNvPr id="7" name="줄무늬가 있는 오른쪽 화살표[S] 6">
            <a:extLst>
              <a:ext uri="{FF2B5EF4-FFF2-40B4-BE49-F238E27FC236}">
                <a16:creationId xmlns:a16="http://schemas.microsoft.com/office/drawing/2014/main" id="{EFACF5B2-5F60-C0D8-278E-08B5F6FF1235}"/>
              </a:ext>
            </a:extLst>
          </p:cNvPr>
          <p:cNvSpPr/>
          <p:nvPr/>
        </p:nvSpPr>
        <p:spPr>
          <a:xfrm>
            <a:off x="838200" y="1908031"/>
            <a:ext cx="659757" cy="532435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4BB0269-3B3B-CFBE-A4C4-536AC46B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2" y="2650705"/>
            <a:ext cx="6959600" cy="876300"/>
          </a:xfrm>
          <a:prstGeom prst="rect">
            <a:avLst/>
          </a:prstGeom>
        </p:spPr>
      </p:pic>
      <p:pic>
        <p:nvPicPr>
          <p:cNvPr id="14" name="그림 13" descr="텍스트, 모니터, 점수판, 검은색이(가) 표시된 사진&#10;&#10;자동 생성된 설명">
            <a:extLst>
              <a:ext uri="{FF2B5EF4-FFF2-40B4-BE49-F238E27FC236}">
                <a16:creationId xmlns:a16="http://schemas.microsoft.com/office/drawing/2014/main" id="{F49E0F75-8914-A700-4888-DD7D34B4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2" y="3687403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40204-C4CB-4437-4A2F-E2ED20C6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2" y="9488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4000" b="1" dirty="0"/>
              <a:t>최종</a:t>
            </a:r>
            <a:r>
              <a:rPr kumimoji="1" lang="ko-KR" altLang="en-US" sz="4000" b="1" dirty="0"/>
              <a:t> 모델 검증 </a:t>
            </a:r>
            <a:r>
              <a:rPr kumimoji="1" lang="en-US" altLang="ko-KR" sz="40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Plotting</a:t>
            </a:r>
            <a:endParaRPr kumimoji="1" lang="ko-Kore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C8E68A-20B7-0E81-DEED-64C2411A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36" y="59507"/>
            <a:ext cx="3656909" cy="673898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ECAA40-3BC8-9602-0694-C5A1CAFB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93591" y="4703330"/>
            <a:ext cx="1397000" cy="13970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0E5A28-2956-2D3F-7488-A462F54E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049" y="1387007"/>
            <a:ext cx="3541516" cy="29037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C4BEDE-9CC3-46F0-5EC1-96DBE462A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605" y="4238789"/>
            <a:ext cx="3078888" cy="2559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A5E1C0-2C47-10DC-E8B6-417350CE7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3" y="1387007"/>
            <a:ext cx="3541516" cy="285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CDBE-5273-4352-C045-36D0BE62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CE8B6-FDF7-AC4A-B3D0-8A9C2615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기상관측정보 데이터</a:t>
            </a:r>
            <a:r>
              <a:rPr kumimoji="1" lang="en-US" altLang="ko-KR" dirty="0"/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수치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위성 사진</a:t>
            </a:r>
            <a:r>
              <a:rPr kumimoji="1" lang="en-US" altLang="ko-KR" dirty="0"/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이미지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시계열 데이터를 활용한 날씨 예측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6632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40204-C4CB-4437-4A2F-E2ED20C6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2" y="9488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4000" b="1" dirty="0"/>
              <a:t>최종</a:t>
            </a:r>
            <a:r>
              <a:rPr kumimoji="1" lang="ko-KR" altLang="en-US" sz="4000" b="1" dirty="0"/>
              <a:t> 모델</a:t>
            </a:r>
            <a:r>
              <a:rPr kumimoji="1" lang="en-US" altLang="ko-KR" sz="4000" b="1" dirty="0"/>
              <a:t> </a:t>
            </a:r>
            <a:r>
              <a:rPr kumimoji="1" lang="ko-KR" altLang="en-US" sz="4000" b="1" dirty="0"/>
              <a:t>검증 </a:t>
            </a:r>
            <a:r>
              <a:rPr kumimoji="1" lang="en-US" altLang="ko-KR" sz="4000" b="1" dirty="0"/>
              <a:t>&amp; Plotting</a:t>
            </a:r>
            <a:endParaRPr kumimoji="1" lang="ko-Kore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C8E68A-20B7-0E81-DEED-64C2411A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36" y="59507"/>
            <a:ext cx="3656909" cy="673898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ECAA40-3BC8-9602-0694-C5A1CAFB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93591" y="4703330"/>
            <a:ext cx="1397000" cy="13970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DBB009-3C62-C096-9658-B934AE88F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62" y="1679575"/>
            <a:ext cx="3688244" cy="25228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563368-C730-9522-5B35-9B20077D3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17" y="1679575"/>
            <a:ext cx="3681945" cy="25228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E26F82-B079-5AD9-7899-644F91ED8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889" y="4188211"/>
            <a:ext cx="3501589" cy="24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b="1" dirty="0"/>
              <a:t>아쉬운 점</a:t>
            </a:r>
          </a:p>
        </p:txBody>
      </p:sp>
    </p:spTree>
    <p:extLst>
      <p:ext uri="{BB962C8B-B14F-4D97-AF65-F5344CB8AC3E}">
        <p14:creationId xmlns:p14="http://schemas.microsoft.com/office/powerpoint/2010/main" val="1268790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12688-4149-548D-0D1B-B4E29155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아쉬운</a:t>
            </a:r>
            <a:r>
              <a:rPr kumimoji="1" lang="ko-KR" altLang="en-US" b="1" dirty="0"/>
              <a:t> 점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38C86-7470-2370-BA97-3F6B5CEC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266"/>
          </a:xfrm>
        </p:spPr>
        <p:txBody>
          <a:bodyPr>
            <a:normAutofit/>
          </a:bodyPr>
          <a:lstStyle/>
          <a:p>
            <a:r>
              <a:rPr kumimoji="1" lang="ko-KR" altLang="en-US" sz="2400" b="1" dirty="0"/>
              <a:t>많은 양의 학습 데이터로 인한 긴 학습 시간</a:t>
            </a:r>
            <a:endParaRPr kumimoji="1" lang="en-US" altLang="ko-KR" sz="2400" b="1" dirty="0"/>
          </a:p>
          <a:p>
            <a:pPr lvl="1">
              <a:buFontTx/>
              <a:buChar char="-"/>
            </a:pPr>
            <a:r>
              <a:rPr kumimoji="1" lang="ko-KR" altLang="en-US" sz="2000" dirty="0"/>
              <a:t>시간을 줄이기 위해 많은 노력을 했지만 그래도 오래 걸림</a:t>
            </a:r>
            <a:endParaRPr kumimoji="1" lang="en-US" altLang="ko-KR" sz="2000" dirty="0"/>
          </a:p>
          <a:p>
            <a:pPr lvl="1">
              <a:buFontTx/>
              <a:buChar char="-"/>
            </a:pPr>
            <a:r>
              <a:rPr kumimoji="1" lang="ko-KR" altLang="en-US" sz="2000" dirty="0"/>
              <a:t>구글 </a:t>
            </a:r>
            <a:r>
              <a:rPr kumimoji="1" lang="en-US" altLang="ko-KR" sz="2000" dirty="0" err="1"/>
              <a:t>Colab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사용 시 </a:t>
            </a:r>
            <a:r>
              <a:rPr kumimoji="1" lang="en-US" altLang="ko-KR" sz="2000" dirty="0" err="1"/>
              <a:t>gpu</a:t>
            </a:r>
            <a:r>
              <a:rPr kumimoji="1" lang="ko-KR" altLang="en-US" sz="2000" dirty="0"/>
              <a:t>가 아니면 학습 속도가 더 느려짐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ko-KR" altLang="en-US" sz="2400" b="1" dirty="0"/>
              <a:t>구글 </a:t>
            </a:r>
            <a:r>
              <a:rPr kumimoji="1" lang="en-US" altLang="ko-KR" sz="2400" b="1" dirty="0" err="1"/>
              <a:t>Colab</a:t>
            </a:r>
            <a:r>
              <a:rPr kumimoji="1" lang="ko-KR" altLang="en-US" sz="2400" b="1" dirty="0"/>
              <a:t> 사용 시 런타임이 중간에 끊겨 학습 결과를 제대로 확인해 보지 못한 경우 다수</a:t>
            </a:r>
            <a:endParaRPr kumimoji="1" lang="en-US" altLang="ko-KR" sz="2400" b="1" dirty="0"/>
          </a:p>
          <a:p>
            <a:endParaRPr kumimoji="1" lang="en-US" altLang="ko-KR" sz="2400" dirty="0"/>
          </a:p>
          <a:p>
            <a:r>
              <a:rPr kumimoji="1" lang="ko-KR" altLang="en-US" sz="2400" b="1" dirty="0"/>
              <a:t>모델 구상에 시간이 오래 걸려 더 다양한 시도를 해보지 못함</a:t>
            </a:r>
            <a:endParaRPr kumimoji="1" lang="en-US" altLang="ko-KR" sz="2400" b="1" dirty="0"/>
          </a:p>
          <a:p>
            <a:endParaRPr kumimoji="1" lang="en-US" altLang="ko-KR" sz="2400" dirty="0"/>
          </a:p>
          <a:p>
            <a:r>
              <a:rPr kumimoji="1" lang="ko-KR" altLang="en-US" sz="2400" b="1" dirty="0"/>
              <a:t>강수량 예측은 </a:t>
            </a:r>
            <a:r>
              <a:rPr kumimoji="1" lang="en-US" altLang="ko-KR" sz="2400" b="1" dirty="0" err="1"/>
              <a:t>NaN</a:t>
            </a:r>
            <a:r>
              <a:rPr kumimoji="1" lang="ko-KR" altLang="en-US" sz="2400" b="1" dirty="0"/>
              <a:t> 값이 많아 </a:t>
            </a:r>
            <a:r>
              <a:rPr kumimoji="1" lang="en-US" altLang="ko-KR" sz="2400" b="1" dirty="0"/>
              <a:t>0.0</a:t>
            </a:r>
            <a:r>
              <a:rPr kumimoji="1" lang="ko-KR" altLang="en-US" sz="2400" b="1" dirty="0"/>
              <a:t>이 많아져서 </a:t>
            </a:r>
            <a:r>
              <a:rPr kumimoji="1" lang="en-US" altLang="ko-KR" sz="2400" b="1" dirty="0"/>
              <a:t>Regression</a:t>
            </a:r>
            <a:r>
              <a:rPr kumimoji="1" lang="ko-KR" altLang="en-US" sz="2400" b="1" dirty="0"/>
              <a:t> 보다는 </a:t>
            </a:r>
            <a:r>
              <a:rPr kumimoji="1" lang="en-US" altLang="ko-KR" sz="2400" b="1" dirty="0"/>
              <a:t>Classification</a:t>
            </a:r>
            <a:r>
              <a:rPr kumimoji="1" lang="ko-KR" altLang="en-US" sz="2400" b="1" dirty="0"/>
              <a:t>을 하는 쪽으로 가는 것이 더 좋았을 것 같음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78840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176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CDBE-5273-4352-C045-36D0BE62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CE8B6-FDF7-AC4A-B3D0-8A9C2615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기상관측정보 데이터</a:t>
            </a:r>
            <a:r>
              <a:rPr kumimoji="1" lang="en-US" altLang="ko-KR" dirty="0"/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수치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위성 사진</a:t>
            </a:r>
            <a:r>
              <a:rPr kumimoji="1" lang="en-US" altLang="ko-KR" dirty="0"/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이미지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시계열 데이터를 활용한 날씨 예측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sz="2000" dirty="0"/>
              <a:t>기존의 </a:t>
            </a:r>
            <a:r>
              <a:rPr kumimoji="1" lang="en-US" altLang="ko-KR" sz="2000" b="1" dirty="0">
                <a:solidFill>
                  <a:srgbClr val="00B0F0"/>
                </a:solidFill>
              </a:rPr>
              <a:t>6</a:t>
            </a:r>
            <a:r>
              <a:rPr kumimoji="1" lang="ko-KR" altLang="en-US" sz="2000" b="1" dirty="0">
                <a:solidFill>
                  <a:srgbClr val="00B0F0"/>
                </a:solidFill>
              </a:rPr>
              <a:t>시간</a:t>
            </a:r>
            <a:r>
              <a:rPr kumimoji="1" lang="en-US" altLang="ko-KR" sz="2000" b="1" dirty="0">
                <a:solidFill>
                  <a:srgbClr val="00B0F0"/>
                </a:solidFill>
              </a:rPr>
              <a:t>~12</a:t>
            </a:r>
            <a:r>
              <a:rPr kumimoji="1" lang="ko-KR" altLang="en-US" sz="2000" b="1" dirty="0">
                <a:solidFill>
                  <a:srgbClr val="00B0F0"/>
                </a:solidFill>
              </a:rPr>
              <a:t>시간 뒤</a:t>
            </a:r>
            <a:r>
              <a:rPr kumimoji="1" lang="ko-KR" altLang="en-US" sz="2000" dirty="0">
                <a:solidFill>
                  <a:srgbClr val="00B0F0"/>
                </a:solidFill>
              </a:rPr>
              <a:t>의 </a:t>
            </a:r>
            <a:r>
              <a:rPr kumimoji="1" lang="en-US" altLang="ko-KR" sz="2000" dirty="0">
                <a:solidFill>
                  <a:srgbClr val="00B0F0"/>
                </a:solidFill>
              </a:rPr>
              <a:t>[</a:t>
            </a:r>
            <a:r>
              <a:rPr kumimoji="1" lang="ko-KR" altLang="en-US" sz="2000" dirty="0">
                <a:solidFill>
                  <a:srgbClr val="00B0F0"/>
                </a:solidFill>
              </a:rPr>
              <a:t>기온</a:t>
            </a:r>
            <a:r>
              <a:rPr kumimoji="1" lang="en-US" altLang="ko-KR" sz="2000" dirty="0">
                <a:solidFill>
                  <a:srgbClr val="00B0F0"/>
                </a:solidFill>
              </a:rPr>
              <a:t>,</a:t>
            </a:r>
            <a:r>
              <a:rPr kumimoji="1" lang="ko-KR" altLang="en-US" sz="2000" dirty="0">
                <a:solidFill>
                  <a:srgbClr val="00B0F0"/>
                </a:solidFill>
              </a:rPr>
              <a:t> 강수량</a:t>
            </a:r>
            <a:r>
              <a:rPr kumimoji="1" lang="en-US" altLang="ko-KR" sz="2000" dirty="0">
                <a:solidFill>
                  <a:srgbClr val="00B0F0"/>
                </a:solidFill>
              </a:rPr>
              <a:t>,</a:t>
            </a:r>
            <a:r>
              <a:rPr kumimoji="1" lang="ko-KR" altLang="en-US" sz="2000" dirty="0">
                <a:solidFill>
                  <a:srgbClr val="00B0F0"/>
                </a:solidFill>
              </a:rPr>
              <a:t> 습도</a:t>
            </a:r>
            <a:r>
              <a:rPr kumimoji="1" lang="en-US" altLang="ko-KR" sz="2000" dirty="0">
                <a:solidFill>
                  <a:srgbClr val="00B0F0"/>
                </a:solidFill>
              </a:rPr>
              <a:t>]</a:t>
            </a:r>
            <a:r>
              <a:rPr kumimoji="1" lang="ko-KR" altLang="en-US" sz="2000" dirty="0">
                <a:solidFill>
                  <a:srgbClr val="00B0F0"/>
                </a:solidFill>
              </a:rPr>
              <a:t> </a:t>
            </a:r>
            <a:r>
              <a:rPr kumimoji="1" lang="ko-KR" altLang="en-US" sz="2000" dirty="0"/>
              <a:t>예측에서 </a:t>
            </a:r>
            <a:r>
              <a:rPr kumimoji="1" lang="en-US" altLang="ko-KR" sz="2000" b="1" dirty="0">
                <a:solidFill>
                  <a:srgbClr val="00B0F0"/>
                </a:solidFill>
              </a:rPr>
              <a:t>1</a:t>
            </a:r>
            <a:r>
              <a:rPr kumimoji="1" lang="ko-KR" altLang="en-US" sz="2000" b="1" dirty="0">
                <a:solidFill>
                  <a:srgbClr val="00B0F0"/>
                </a:solidFill>
              </a:rPr>
              <a:t>시간 뒤 </a:t>
            </a:r>
            <a:r>
              <a:rPr kumimoji="1" lang="en-US" altLang="ko-KR" sz="2000" dirty="0">
                <a:solidFill>
                  <a:srgbClr val="00B0F0"/>
                </a:solidFill>
              </a:rPr>
              <a:t>[</a:t>
            </a:r>
            <a:r>
              <a:rPr kumimoji="1" lang="ko-KR" altLang="en-US" sz="2000" dirty="0">
                <a:solidFill>
                  <a:srgbClr val="00B0F0"/>
                </a:solidFill>
              </a:rPr>
              <a:t>기온</a:t>
            </a:r>
            <a:r>
              <a:rPr kumimoji="1" lang="en-US" altLang="ko-KR" sz="2000" dirty="0">
                <a:solidFill>
                  <a:srgbClr val="00B0F0"/>
                </a:solidFill>
              </a:rPr>
              <a:t>,</a:t>
            </a:r>
            <a:r>
              <a:rPr kumimoji="1" lang="ko-KR" altLang="en-US" sz="2000" dirty="0">
                <a:solidFill>
                  <a:srgbClr val="00B0F0"/>
                </a:solidFill>
              </a:rPr>
              <a:t> 강수량</a:t>
            </a:r>
            <a:r>
              <a:rPr kumimoji="1" lang="en-US" altLang="ko-KR" sz="2000" dirty="0">
                <a:solidFill>
                  <a:srgbClr val="00B0F0"/>
                </a:solidFill>
              </a:rPr>
              <a:t>,</a:t>
            </a:r>
            <a:r>
              <a:rPr kumimoji="1" lang="ko-KR" altLang="en-US" sz="2000" dirty="0">
                <a:solidFill>
                  <a:srgbClr val="00B0F0"/>
                </a:solidFill>
              </a:rPr>
              <a:t> 습도</a:t>
            </a:r>
            <a:r>
              <a:rPr kumimoji="1" lang="en-US" altLang="ko-KR" sz="2000" dirty="0">
                <a:solidFill>
                  <a:srgbClr val="00B0F0"/>
                </a:solidFill>
              </a:rPr>
              <a:t>]</a:t>
            </a:r>
            <a:r>
              <a:rPr kumimoji="1" lang="ko-KR" altLang="en-US" sz="2000" dirty="0">
                <a:solidFill>
                  <a:srgbClr val="00B0F0"/>
                </a:solidFill>
              </a:rPr>
              <a:t> </a:t>
            </a:r>
            <a:r>
              <a:rPr kumimoji="1" lang="ko-KR" altLang="en-US" sz="2000" dirty="0"/>
              <a:t>예측으로 변경</a:t>
            </a:r>
            <a:endParaRPr kumimoji="1" lang="en-US" altLang="ko-KR" sz="2000" dirty="0"/>
          </a:p>
          <a:p>
            <a:pPr>
              <a:buFontTx/>
              <a:buChar char="-"/>
            </a:pP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6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(6</a:t>
            </a:r>
            <a:r>
              <a:rPr kumimoji="1" lang="ko-Kore-KR" altLang="en-US" sz="2000" dirty="0"/>
              <a:t>시간</a:t>
            </a:r>
            <a:r>
              <a:rPr kumimoji="1" lang="en-US" altLang="ko-Kore-KR" sz="2000" dirty="0"/>
              <a:t>)</a:t>
            </a:r>
            <a:r>
              <a:rPr kumimoji="1" lang="ko-Kore-KR" altLang="en-US" sz="2000" dirty="0"/>
              <a:t>의</a:t>
            </a:r>
            <a:r>
              <a:rPr kumimoji="1" lang="ko-KR" altLang="en-US" sz="2000" dirty="0"/>
              <a:t> 연속된 </a:t>
            </a:r>
            <a:r>
              <a:rPr kumimoji="1" lang="en-US" altLang="ko-KR" sz="2000" dirty="0"/>
              <a:t>Sequence </a:t>
            </a:r>
            <a:r>
              <a:rPr kumimoji="1" lang="ko-KR" altLang="en-US" sz="2000" dirty="0"/>
              <a:t>데이터를 입력 받았을 때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시간 뒤의 날씨를 예측</a:t>
            </a:r>
          </a:p>
        </p:txBody>
      </p:sp>
      <p:sp>
        <p:nvSpPr>
          <p:cNvPr id="4" name="줄무늬가 있는 오른쪽 화살표[S] 3">
            <a:extLst>
              <a:ext uri="{FF2B5EF4-FFF2-40B4-BE49-F238E27FC236}">
                <a16:creationId xmlns:a16="http://schemas.microsoft.com/office/drawing/2014/main" id="{1DC6D6B7-2022-AB2C-8CB3-C5F1A7F39F7A}"/>
              </a:ext>
            </a:extLst>
          </p:cNvPr>
          <p:cNvSpPr/>
          <p:nvPr/>
        </p:nvSpPr>
        <p:spPr>
          <a:xfrm rot="5400000">
            <a:off x="5422027" y="3059430"/>
            <a:ext cx="791686" cy="73914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080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b="1" dirty="0"/>
              <a:t>사용 </a:t>
            </a:r>
            <a:r>
              <a:rPr kumimoji="1" lang="en-US" altLang="ko-KR" sz="6000" b="1" dirty="0"/>
              <a:t>Tools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1043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E22BE2-642A-54D5-22A6-AB5552FD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00" y="1305791"/>
            <a:ext cx="3232634" cy="1415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CE7462-F25C-CFEF-F948-7486A4EE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21" y="1213654"/>
            <a:ext cx="1627660" cy="18853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5A634D-AF21-11CE-FA6E-FBF6DA286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4" t="5657" r="4578" b="6601"/>
          <a:stretch/>
        </p:blipFill>
        <p:spPr>
          <a:xfrm>
            <a:off x="800324" y="3687277"/>
            <a:ext cx="3338116" cy="2129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E33FD-0B76-FBAA-D07D-8C91CF1FD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758" y="3687277"/>
            <a:ext cx="3482596" cy="1950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0B76DD-75CA-44F5-F313-C669F8EB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991" y="4105336"/>
            <a:ext cx="3175568" cy="12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52898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66256-D40A-A983-D818-82CD73D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사용 데이터</a:t>
            </a:r>
            <a:r>
              <a:rPr kumimoji="1" lang="en-US" altLang="ko-KR" b="1" dirty="0"/>
              <a:t> 1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CSV </a:t>
            </a:r>
            <a:r>
              <a:rPr kumimoji="1" lang="ko-KR" altLang="en-US" b="1" dirty="0"/>
              <a:t>날씨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7CB4F-9493-1243-3658-5C8D4B42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56" y="1825625"/>
            <a:ext cx="8265144" cy="418290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20E9DEF-C65F-74A5-2B13-478889D9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5551713"/>
            <a:ext cx="2209800" cy="6252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24529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388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1159</Words>
  <Application>Microsoft Macintosh PowerPoint</Application>
  <PresentationFormat>와이드스크린</PresentationFormat>
  <Paragraphs>189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Calibri</vt:lpstr>
      <vt:lpstr>Office 테마</vt:lpstr>
      <vt:lpstr>인공지능 팀 프로젝트 최종 발표</vt:lpstr>
      <vt:lpstr>목차</vt:lpstr>
      <vt:lpstr>프로젝트 개요</vt:lpstr>
      <vt:lpstr>주제</vt:lpstr>
      <vt:lpstr>주제</vt:lpstr>
      <vt:lpstr>사용 Tools</vt:lpstr>
      <vt:lpstr>PowerPoint 프레젠테이션</vt:lpstr>
      <vt:lpstr>데이터</vt:lpstr>
      <vt:lpstr>사용 데이터 1 – CSV 날씨 데이터</vt:lpstr>
      <vt:lpstr>사용 데이터 2 – 위성영상 이미지 데이터</vt:lpstr>
      <vt:lpstr>데이터 전처리</vt:lpstr>
      <vt:lpstr>CSV 날씨 데이터 전처리 - (1)</vt:lpstr>
      <vt:lpstr>CSV 날씨 데이터 전처리 - (2)</vt:lpstr>
      <vt:lpstr>CSV 날씨 데이터 전처리 - (2)</vt:lpstr>
      <vt:lpstr>CSV 날씨 데이터 전처리 - (3)</vt:lpstr>
      <vt:lpstr>위성 영상 이미지 전처리 – (1)</vt:lpstr>
      <vt:lpstr>위성 영상 이미지 전처리 – (2)</vt:lpstr>
      <vt:lpstr>위성 영상 이미지 전처리 – (3)</vt:lpstr>
      <vt:lpstr>위성 영상 이미지 전처리 – (4)</vt:lpstr>
      <vt:lpstr>위성 영상 이미지 전처리 – (5)</vt:lpstr>
      <vt:lpstr>예측 날씨 데이터 Label - (1)</vt:lpstr>
      <vt:lpstr>예측 날씨 데이터 Label - (2)</vt:lpstr>
      <vt:lpstr>모델 구현 &amp; 학습 과정</vt:lpstr>
      <vt:lpstr>초기 계획 모델</vt:lpstr>
      <vt:lpstr>초기 계획 모델</vt:lpstr>
      <vt:lpstr>PowerPoint 프레젠테이션</vt:lpstr>
      <vt:lpstr>Training Data (2019.07.25 00:00 ~ 2021.12.31 23:00) 21379개 </vt:lpstr>
      <vt:lpstr>Test Data (2022.01.01 00:00 ~ 2022.05.11 23:00) 3139개 </vt:lpstr>
      <vt:lpstr>학습 과정</vt:lpstr>
      <vt:lpstr>결과 분석 &amp; Trial and Error</vt:lpstr>
      <vt:lpstr>초기 학습 파라미터</vt:lpstr>
      <vt:lpstr>이미지 데이터와 수치 데이터의 Feature 수가 문제?</vt:lpstr>
      <vt:lpstr>원인 분석</vt:lpstr>
      <vt:lpstr>Trial</vt:lpstr>
      <vt:lpstr>Trial</vt:lpstr>
      <vt:lpstr>Etc trial</vt:lpstr>
      <vt:lpstr>Etc trial</vt:lpstr>
      <vt:lpstr>Etc trial</vt:lpstr>
      <vt:lpstr>최종 모델 검증 &amp; Plotting</vt:lpstr>
      <vt:lpstr>최종 모델 검증 &amp; Plotting</vt:lpstr>
      <vt:lpstr>아쉬운 점</vt:lpstr>
      <vt:lpstr>아쉬운 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팀 프로젝트 최종 발표</dc:title>
  <dc:creator>최진혁</dc:creator>
  <cp:lastModifiedBy>김영빈</cp:lastModifiedBy>
  <cp:revision>21</cp:revision>
  <dcterms:created xsi:type="dcterms:W3CDTF">2022-05-22T14:49:17Z</dcterms:created>
  <dcterms:modified xsi:type="dcterms:W3CDTF">2022-05-28T18:41:02Z</dcterms:modified>
</cp:coreProperties>
</file>